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1" r:id="rId1"/>
    <p:sldMasterId id="2147483966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79" r:id="rId6"/>
    <p:sldId id="259" r:id="rId7"/>
    <p:sldId id="260" r:id="rId8"/>
    <p:sldId id="261" r:id="rId9"/>
    <p:sldId id="262" r:id="rId10"/>
    <p:sldId id="280" r:id="rId11"/>
    <p:sldId id="263" r:id="rId12"/>
    <p:sldId id="264" r:id="rId13"/>
    <p:sldId id="281" r:id="rId14"/>
    <p:sldId id="283" r:id="rId15"/>
    <p:sldId id="28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6" r:id="rId26"/>
    <p:sldId id="285" r:id="rId27"/>
    <p:sldId id="287" r:id="rId28"/>
    <p:sldId id="288" r:id="rId29"/>
    <p:sldId id="289" r:id="rId30"/>
    <p:sldId id="274" r:id="rId31"/>
    <p:sldId id="282" r:id="rId32"/>
    <p:sldId id="275" r:id="rId33"/>
    <p:sldId id="276" r:id="rId34"/>
    <p:sldId id="277" r:id="rId35"/>
    <p:sldId id="278" r:id="rId36"/>
  </p:sldIdLst>
  <p:sldSz cx="10080625" cy="7559675"/>
  <p:notesSz cx="6856413" cy="9713913"/>
  <p:defaultTextStyle>
    <a:defPPr>
      <a:defRPr lang="en-GB"/>
    </a:defPPr>
    <a:lvl1pPr algn="l" defTabSz="44912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30079" indent="-215834" algn="l" defTabSz="44912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645913" indent="-215834" algn="l" defTabSz="44912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861745" indent="-214245" algn="l" defTabSz="44912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077578" indent="-215834" algn="l" defTabSz="44912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5289" algn="l" defTabSz="914115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2347" algn="l" defTabSz="914115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199405" algn="l" defTabSz="914115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6462" algn="l" defTabSz="914115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2730" autoAdjust="0"/>
  </p:normalViewPr>
  <p:slideViewPr>
    <p:cSldViewPr>
      <p:cViewPr>
        <p:scale>
          <a:sx n="104" d="100"/>
          <a:sy n="104" d="100"/>
        </p:scale>
        <p:origin x="-1524" y="-6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 varScale="1">
        <p:scale>
          <a:sx n="51" d="100"/>
          <a:sy n="51" d="100"/>
        </p:scale>
        <p:origin x="-1194" y="-102"/>
      </p:cViewPr>
      <p:guideLst>
        <p:guide orient="horz" pos="2617"/>
        <p:guide pos="19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5FAB-919F-4E42-A27B-9790CDF5F1B3}" type="datetime1">
              <a:rPr lang="sv-SE" smtClean="0"/>
              <a:pPr/>
              <a:t>2013-03-04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5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4DFCE-9140-45EF-AAEC-07A4624CC5E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3336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6856413" cy="97139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4575" cy="3640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024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1638" cy="436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07988">
              <a:lnSpc>
                <a:spcPct val="95000"/>
              </a:lnSpc>
              <a:tabLst>
                <a:tab pos="657225" algn="l"/>
                <a:tab pos="1314450" algn="l"/>
                <a:tab pos="1971675" algn="l"/>
                <a:tab pos="2628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en-GB"/>
              <a:t>Co dál doktoři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79850" y="0"/>
            <a:ext cx="2973388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07988">
              <a:lnSpc>
                <a:spcPct val="95000"/>
              </a:lnSpc>
              <a:tabLst>
                <a:tab pos="657225" algn="l"/>
                <a:tab pos="1314450" algn="l"/>
                <a:tab pos="1971675" algn="l"/>
                <a:tab pos="2628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9D6D3DF-04DE-4AB4-8B91-E1FBC380F481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228138"/>
            <a:ext cx="2973388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07988">
              <a:lnSpc>
                <a:spcPct val="95000"/>
              </a:lnSpc>
              <a:tabLst>
                <a:tab pos="657225" algn="l"/>
                <a:tab pos="1314450" algn="l"/>
                <a:tab pos="1971675" algn="l"/>
                <a:tab pos="2628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79850" y="9228138"/>
            <a:ext cx="2973388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07988">
              <a:lnSpc>
                <a:spcPct val="95000"/>
              </a:lnSpc>
              <a:tabLst>
                <a:tab pos="657225" algn="l"/>
                <a:tab pos="1314450" algn="l"/>
                <a:tab pos="1971675" algn="l"/>
                <a:tab pos="262890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6039EEF2-E2B9-434E-A3E8-BCD6F9E65C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9844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719" indent="-285662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643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9702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6760" indent="-228529" algn="l" defTabSz="4491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4C0635-FA83-4BBC-9D6D-D300D9C16426}" type="slidenum">
              <a:rPr lang="en-GB"/>
              <a:pPr/>
              <a:t>1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688AC7-7E12-4538-9227-18FCED382B6E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4B2BA1-446E-4840-97CC-806399B96C16}" type="slidenum">
              <a:rPr lang="en-GB"/>
              <a:pPr/>
              <a:t>15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927494-7614-422F-AB92-20498680C462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08CE4-1BDC-4197-851A-AAB8BFF41F17}" type="slidenum">
              <a:rPr lang="en-GB"/>
              <a:pPr/>
              <a:t>16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4813" cy="42894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>
                <a:latin typeface="Arial" charset="0"/>
                <a:ea typeface="Lucida Sans Unicode" pitchFamily="34" charset="0"/>
                <a:cs typeface="Lucida Sans Unicode" pitchFamily="34" charset="0"/>
              </a:rPr>
              <a:t>Ad nehierarchičnost – kompetence sester, neexistuje NE v prac dobe</a:t>
            </a: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>
                <a:latin typeface="Arial" charset="0"/>
                <a:ea typeface="Lucida Sans Unicode" pitchFamily="34" charset="0"/>
                <a:cs typeface="Lucida Sans Unicode" pitchFamily="34" charset="0"/>
              </a:rPr>
              <a:t>gender – ortopedky</a:t>
            </a: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>
                <a:latin typeface="Arial" charset="0"/>
                <a:ea typeface="Lucida Sans Unicode" pitchFamily="34" charset="0"/>
                <a:cs typeface="Lucida Sans Unicode" pitchFamily="34" charset="0"/>
              </a:rPr>
              <a:t>Handledning – povinné</a:t>
            </a: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en-GB" sz="200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C82C13E-2BB1-4162-A67B-E562C8E2DB49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BBF641-96C1-4D26-8AAF-74B63DE79D5D}" type="slidenum">
              <a:rPr lang="en-GB"/>
              <a:pPr/>
              <a:t>17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4813" cy="42894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Tolerance –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jazyk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.,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azyl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gruzie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C.Bildt</a:t>
            </a:r>
            <a:endParaRPr lang="en-GB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tempo –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melou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pomalu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ale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jiste</a:t>
            </a:r>
            <a:endParaRPr lang="en-GB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obc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.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Spolecnost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–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kasina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korupce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alkohol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polit.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Kultura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–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reinfeld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luxuje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neokazalost</a:t>
            </a:r>
            <a:endParaRPr lang="en-GB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ekologie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–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priplati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za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eko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auto,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trideni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endParaRPr lang="en-GB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rozmanitost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–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moře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hory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jezera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cyklistika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GB" sz="2000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turistika</a:t>
            </a:r>
            <a:r>
              <a:rPr lang="en-GB" sz="2000" dirty="0">
                <a:latin typeface="Arial" charset="0"/>
                <a:ea typeface="Lucida Sans Unicode" pitchFamily="34" charset="0"/>
                <a:cs typeface="Lucida Sans Unicode" pitchFamily="34" charset="0"/>
              </a:rPr>
              <a:t>,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9FAB3C6-00E7-4536-A115-2BB0C2880D58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81B69E-5521-4B3D-8A7D-3974E14BB450}" type="slidenum">
              <a:rPr lang="en-GB"/>
              <a:pPr/>
              <a:t>18</a:t>
            </a:fld>
            <a:endParaRPr lang="en-GB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A20A74F-1197-4A8A-8AEC-F71A267C0703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C66CEC-A49A-487B-96A5-571AD4B52D20}" type="slidenum">
              <a:rPr lang="en-GB"/>
              <a:pPr/>
              <a:t>19</a:t>
            </a:fld>
            <a:endParaRPr lang="en-GB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30A192-047E-4918-A672-E444BF072086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359427-D18A-4AF3-B3EA-7806492CC99E}" type="slidenum">
              <a:rPr lang="en-GB"/>
              <a:pPr/>
              <a:t>20</a:t>
            </a:fld>
            <a:endParaRPr lang="en-GB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2FB32-6C23-4E68-BF69-5233EB1B0F24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362AD1-3A4D-4CE2-8E24-EBE511960085}" type="slidenum">
              <a:rPr lang="en-GB"/>
              <a:pPr/>
              <a:t>21</a:t>
            </a:fld>
            <a:endParaRPr lang="en-GB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6599A4-E313-4576-9861-4E2CCBE34FE1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C64EA4-F97B-472E-88C2-8E053434D35A}" type="slidenum">
              <a:rPr lang="en-GB"/>
              <a:pPr/>
              <a:t>22</a:t>
            </a:fld>
            <a:endParaRPr lang="en-GB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0B92747-3B0B-44B3-B4CD-6B17B1D788F0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59D449-B602-421F-834D-03870BECC1B4}" type="slidenum">
              <a:rPr lang="en-GB"/>
              <a:pPr/>
              <a:t>23</a:t>
            </a:fld>
            <a:endParaRPr lang="en-GB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r>
              <a:rPr lang="cs-CZ" baseline="0" dirty="0" smtClean="0"/>
              <a:t>Ad Goodstanding – nečlen CLK – potvrzeni o neclenstvi</a:t>
            </a:r>
          </a:p>
          <a:p>
            <a:r>
              <a:rPr lang="cs-CZ" baseline="0" dirty="0" smtClean="0"/>
              <a:t>Ad zadost o legitimaci – overena kopie pasu neexistuje – posli neoverenou a zavolej</a:t>
            </a:r>
            <a:r>
              <a:rPr lang="sv-SE" baseline="0" dirty="0" smtClean="0"/>
              <a:t>,</a:t>
            </a:r>
            <a:r>
              <a:rPr lang="cs-CZ" baseline="0" dirty="0" smtClean="0"/>
              <a:t> event personbevis</a:t>
            </a:r>
            <a:r>
              <a:rPr lang="sv-SE" baseline="0" dirty="0" smtClean="0"/>
              <a:t>/PN</a:t>
            </a:r>
            <a:endParaRPr lang="cs-CZ" baseline="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ACA6250-4409-46CA-BF6E-30C356748E3F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copy of the original must be certified by an </a:t>
            </a:r>
            <a:r>
              <a:rPr lang="en-US" dirty="0" err="1" smtClean="0"/>
              <a:t>organisation</a:t>
            </a:r>
            <a:r>
              <a:rPr lang="en-US" dirty="0" smtClean="0"/>
              <a:t>, institution or public authority. A copy certified by an individual is not accepted. Nota </a:t>
            </a:r>
            <a:r>
              <a:rPr lang="en-US" dirty="0" err="1" smtClean="0"/>
              <a:t>Bene</a:t>
            </a:r>
            <a:r>
              <a:rPr lang="en-US" dirty="0" smtClean="0"/>
              <a:t>: There must be an </a:t>
            </a:r>
            <a:r>
              <a:rPr lang="en-US" b="1" dirty="0" smtClean="0"/>
              <a:t>official stamp</a:t>
            </a:r>
            <a:r>
              <a:rPr lang="en-US" dirty="0" smtClean="0"/>
              <a:t> showing what institution certified. </a:t>
            </a:r>
          </a:p>
          <a:p>
            <a:r>
              <a:rPr lang="en-US" dirty="0" smtClean="0"/>
              <a:t>The document has to be </a:t>
            </a:r>
            <a:r>
              <a:rPr lang="en-US" b="1" dirty="0" smtClean="0"/>
              <a:t>translated</a:t>
            </a:r>
            <a:r>
              <a:rPr lang="en-US" dirty="0" smtClean="0"/>
              <a:t> into Swedish or English by an </a:t>
            </a:r>
            <a:r>
              <a:rPr lang="en-US" b="1" dirty="0" smtClean="0"/>
              <a:t>authorized</a:t>
            </a:r>
            <a:r>
              <a:rPr lang="en-US" dirty="0" smtClean="0"/>
              <a:t> translator. Documents issued in Denmark or Norway do not need to be translated.</a:t>
            </a:r>
          </a:p>
          <a:p>
            <a:r>
              <a:rPr lang="en-US" dirty="0" smtClean="0"/>
              <a:t>The copy of the original must be certified by an </a:t>
            </a:r>
            <a:r>
              <a:rPr lang="en-US" dirty="0" err="1" smtClean="0"/>
              <a:t>organisation</a:t>
            </a:r>
            <a:r>
              <a:rPr lang="en-US" dirty="0" smtClean="0"/>
              <a:t>, institution or public authority. A copy certified by an individual is not accepted. Nota </a:t>
            </a:r>
            <a:r>
              <a:rPr lang="en-US" dirty="0" err="1" smtClean="0"/>
              <a:t>Bene</a:t>
            </a:r>
            <a:r>
              <a:rPr lang="en-US" dirty="0" smtClean="0"/>
              <a:t>: There must be an </a:t>
            </a:r>
            <a:r>
              <a:rPr lang="en-US" b="1" dirty="0" smtClean="0"/>
              <a:t>official stamp</a:t>
            </a:r>
            <a:r>
              <a:rPr lang="en-US" dirty="0" smtClean="0"/>
              <a:t> showing what institution certified. </a:t>
            </a:r>
          </a:p>
          <a:p>
            <a:r>
              <a:rPr lang="en-US" dirty="0" smtClean="0"/>
              <a:t>The document has to be </a:t>
            </a:r>
            <a:r>
              <a:rPr lang="en-US" b="1" dirty="0" smtClean="0"/>
              <a:t>translated</a:t>
            </a:r>
            <a:r>
              <a:rPr lang="en-US" dirty="0" smtClean="0"/>
              <a:t> into Swedish or English by an </a:t>
            </a:r>
            <a:r>
              <a:rPr lang="en-US" b="1" dirty="0" smtClean="0"/>
              <a:t>authorized</a:t>
            </a:r>
            <a:r>
              <a:rPr lang="en-US" dirty="0" smtClean="0"/>
              <a:t> translator. Documents issued in Denmark or Norway do not need to be translated.</a:t>
            </a:r>
          </a:p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D6D3DF-04DE-4AB4-8B91-E1FBC380F481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039EEF2-E2B9-434E-A3E8-BCD6F9E65C6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85DD20-8756-4611-A203-77B44BB89D30}" type="slidenum">
              <a:rPr lang="en-GB"/>
              <a:pPr/>
              <a:t>2</a:t>
            </a:fld>
            <a:endParaRPr lang="en-GB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2894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A712C7-EF3D-471C-A20B-26F88E94F257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B3214C-7251-426C-8493-24CF6D660224}" type="slidenum">
              <a:rPr lang="en-GB"/>
              <a:pPr/>
              <a:t>29</a:t>
            </a:fld>
            <a:endParaRPr lang="en-GB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ea typeface="Lucida Sans Unicode" pitchFamily="34" charset="0"/>
                <a:cs typeface="Lucida Sans Unicode" pitchFamily="34" charset="0"/>
              </a:rPr>
              <a:t>Stedrska</a:t>
            </a:r>
            <a:endParaRPr lang="en-GB" dirty="0"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>
                <a:ea typeface="Lucida Sans Unicode" pitchFamily="34" charset="0"/>
                <a:cs typeface="Lucida Sans Unicode" pitchFamily="34" charset="0"/>
              </a:rPr>
              <a:t>klockan</a:t>
            </a:r>
            <a:r>
              <a:rPr lang="en-GB" dirty="0"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dirty="0" err="1">
                <a:ea typeface="Lucida Sans Unicode" pitchFamily="34" charset="0"/>
                <a:cs typeface="Lucida Sans Unicode" pitchFamily="34" charset="0"/>
              </a:rPr>
              <a:t>otta</a:t>
            </a:r>
            <a:endParaRPr lang="en-GB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0ACC38-C010-4005-8A4A-5770EBB60CC6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F96D8A-9215-4235-A4AC-4F9B48C6748F}" type="slidenum">
              <a:rPr lang="en-GB"/>
              <a:pPr/>
              <a:t>31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60E8720-9151-4609-851E-A70FA6F6C535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2DCD11-E5BD-4353-80E2-9AC9FDEC36C8}" type="slidenum">
              <a:rPr lang="en-GB"/>
              <a:pPr/>
              <a:t>32</a:t>
            </a:fld>
            <a:endParaRPr lang="en-GB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F38800-18BC-45AB-9E04-FCF28C6828FA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7C0128-E3E5-4BC7-A2D0-BA18B5947DFC}" type="slidenum">
              <a:rPr lang="en-GB"/>
              <a:pPr/>
              <a:t>33</a:t>
            </a:fld>
            <a:endParaRPr lang="en-GB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2720A2-C255-4042-B0CF-F9C9AF4898C1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5FCA31-0B99-4EC6-AE39-E99914E0CA7E}" type="slidenum">
              <a:rPr lang="en-GB"/>
              <a:pPr/>
              <a:t>34</a:t>
            </a:fld>
            <a:endParaRPr lang="en-GB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2900EA5-3B1B-4B8C-A4B7-A2A105AAB655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89EE29-BF1F-4094-867E-718C269E6ECA}" type="slidenum">
              <a:rPr lang="en-GB"/>
              <a:pPr/>
              <a:t>3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C7224DA-260B-4B1B-8F06-42EE4862671B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E0F4B8-2F18-42F4-9E08-4BA09EE97698}" type="slidenum">
              <a:rPr lang="en-GB"/>
              <a:pPr/>
              <a:t>5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284A62E-37BD-4A38-BB0A-025E2BD22CCB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13E835-F93A-41D1-97B3-05A2AF2C096E}" type="slidenum">
              <a:rPr lang="en-GB"/>
              <a:pPr/>
              <a:t>6</a:t>
            </a:fld>
            <a:endParaRPr lang="en-GB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38188"/>
            <a:ext cx="4856162" cy="3641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92D683-9995-45A4-9CB9-5A8E746F13CB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EB32FA-1AFB-493C-AD9C-50CB1D8A9C45}" type="slidenum">
              <a:rPr lang="en-GB"/>
              <a:pPr/>
              <a:t>7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r>
              <a:rPr lang="cs-CZ" dirty="0" smtClean="0"/>
              <a:t>Obr prognozy</a:t>
            </a:r>
            <a:r>
              <a:rPr lang="cs-CZ" baseline="0" dirty="0" smtClean="0"/>
              <a:t> duchody, studenti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4DB356-6164-48E6-91D2-10D4021A2004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AD086D-4CE3-4803-855F-BAF9BA3E933A}" type="slidenum">
              <a:rPr lang="en-GB"/>
              <a:pPr/>
              <a:t>8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4813" cy="42894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214313" indent="-214313"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en-GB" sz="2000">
                <a:latin typeface="Arial" charset="0"/>
                <a:ea typeface="Lucida Sans Unicode" pitchFamily="34" charset="0"/>
                <a:cs typeface="Lucida Sans Unicode" pitchFamily="34" charset="0"/>
              </a:rPr>
              <a:t>Nedostatek v ost. Oborech jen v na severu a periferii, nic není nemožné !!!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F3A23D-B984-4565-B927-5FAC8A10134A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280842-1343-47B6-ACBD-2FB1A35650D1}" type="slidenum">
              <a:rPr lang="en-GB"/>
              <a:pPr/>
              <a:t>10</a:t>
            </a:fld>
            <a:endParaRPr lang="en-GB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BA7663-95ED-43E3-883A-FA5DA0EDE2D6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83F1DD-C8E5-4253-A377-376F8CDCB6B4}" type="slidenum">
              <a:rPr lang="en-GB"/>
              <a:pPr/>
              <a:t>11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003300" y="738188"/>
            <a:ext cx="4848225" cy="3643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613275"/>
            <a:ext cx="5483225" cy="4371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3009" tIns="41505" rIns="83009" bIns="41505" anchor="ctr"/>
          <a:lstStyle/>
          <a:p>
            <a:endParaRPr lang="cs-CZ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03108CC-3A06-441B-8977-620E72C28DA5}" type="datetime1">
              <a:rPr lang="sv-SE" smtClean="0"/>
              <a:pPr/>
              <a:t>2013-03-04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7"/>
          <a:lstStyle>
            <a:lvl1pPr marL="0" marR="50392" indent="0" algn="r">
              <a:buNone/>
              <a:defRPr>
                <a:solidFill>
                  <a:schemeClr val="tx1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08454" y="1007958"/>
            <a:ext cx="2268141" cy="5745004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6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4925" y="1768476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3150" cy="520700"/>
          </a:xfrm>
        </p:spPr>
        <p:txBody>
          <a:bodyPr/>
          <a:lstStyle>
            <a:lvl1pPr>
              <a:defRPr/>
            </a:lvl1pPr>
          </a:lstStyle>
          <a:p>
            <a:fld id="{2C83F866-BBEC-46FE-BF3C-80762A367475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1" y="6886575"/>
            <a:ext cx="3192463" cy="5207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fld id="{59C81DEE-1F56-420C-9E9C-D0420CF1B2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4825" y="301626"/>
            <a:ext cx="9067800" cy="645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3150" cy="520700"/>
          </a:xfrm>
        </p:spPr>
        <p:txBody>
          <a:bodyPr/>
          <a:lstStyle>
            <a:lvl1pPr>
              <a:defRPr/>
            </a:lvl1pPr>
          </a:lstStyle>
          <a:p>
            <a:fld id="{2350896F-C153-4689-9DA8-817B67E967F5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1" y="6886575"/>
            <a:ext cx="3192463" cy="5207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fld id="{341776F7-F490-4092-B700-AE4CA613EF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3150" cy="520700"/>
          </a:xfrm>
        </p:spPr>
        <p:txBody>
          <a:bodyPr/>
          <a:lstStyle>
            <a:lvl1pPr>
              <a:defRPr/>
            </a:lvl1pPr>
          </a:lstStyle>
          <a:p>
            <a:fld id="{7CAFF4C6-D83B-43D2-B9A5-F578A2F8CB3B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1" y="6886575"/>
            <a:ext cx="3192463" cy="5207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fld id="{79C9228B-CA54-4A95-B797-4A6A0BD11E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 och rundat hörn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ätvinklig triangel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ihandsfigur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4676" y="1451459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2" rIns="50392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2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4031" y="2045069"/>
            <a:ext cx="4454027" cy="726813"/>
          </a:xfrm>
        </p:spPr>
        <p:txBody>
          <a:bodyPr lIns="50392" tIns="0" rIns="50392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5120818" y="2050039"/>
            <a:ext cx="4455776" cy="721843"/>
          </a:xfrm>
        </p:spPr>
        <p:txBody>
          <a:bodyPr lIns="50392" tIns="0" rIns="50392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 vert="horz" tIns="5039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047" y="566979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756047" y="1847922"/>
            <a:ext cx="3024188" cy="5039783"/>
          </a:xfrm>
        </p:spPr>
        <p:txBody>
          <a:bodyPr lIns="20157" rIns="20157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3941246" y="1847922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klippt och rundat hörn 8"/>
          <p:cNvSpPr/>
          <p:nvPr/>
        </p:nvSpPr>
        <p:spPr>
          <a:xfrm rot="420000" flipV="1">
            <a:off x="3490023" y="1221451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ätvinklig triangel 11"/>
          <p:cNvSpPr/>
          <p:nvPr/>
        </p:nvSpPr>
        <p:spPr>
          <a:xfrm rot="420000" flipV="1">
            <a:off x="8824003" y="5908154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2043" y="1297422"/>
            <a:ext cx="2439511" cy="1744547"/>
          </a:xfrm>
        </p:spPr>
        <p:txBody>
          <a:bodyPr vert="horz" lIns="50392" tIns="50392" rIns="50392" bIns="50392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2043" y="3118211"/>
            <a:ext cx="2436151" cy="2402297"/>
          </a:xfrm>
        </p:spPr>
        <p:txBody>
          <a:bodyPr lIns="70548" rIns="50392" bIns="50392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904552" y="7006700"/>
            <a:ext cx="672042" cy="402483"/>
          </a:xfrm>
        </p:spPr>
        <p:txBody>
          <a:bodyPr/>
          <a:lstStyle/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ihandsfigur 9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andsfigur 10"/>
          <p:cNvSpPr>
            <a:spLocks/>
          </p:cNvSpPr>
          <p:nvPr/>
        </p:nvSpPr>
        <p:spPr bwMode="auto">
          <a:xfrm flipV="1">
            <a:off x="4830299" y="6856207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10501" y="-787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2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2940182" y="7006700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736542" y="7006700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upp 1"/>
          <p:cNvGrpSpPr/>
          <p:nvPr/>
        </p:nvGrpSpPr>
        <p:grpSpPr>
          <a:xfrm>
            <a:off x="-20964" y="223117"/>
            <a:ext cx="10120917" cy="715649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52" indent="-30235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486" indent="-27211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indent="-27211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190" indent="-23180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541" indent="-23180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894" indent="-23180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461" indent="-20156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8812" indent="-201568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164" indent="-20156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 6"/>
          <p:cNvSpPr>
            <a:spLocks/>
          </p:cNvSpPr>
          <p:nvPr/>
        </p:nvSpPr>
        <p:spPr bwMode="auto">
          <a:xfrm>
            <a:off x="-10501" y="-7875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830299" y="-7875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  <a:prstGeom prst="rect">
            <a:avLst/>
          </a:prstGeom>
        </p:spPr>
        <p:txBody>
          <a:bodyPr vert="horz" lIns="0" tIns="50397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239DCB-B01E-4CDA-BDA0-1647B51C5EEF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Co dál doktoři</a:t>
            </a:r>
            <a:endParaRPr lang="en-GB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CEB4E-2401-44BF-B551-A5A97F8597C8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upp 1"/>
          <p:cNvGrpSpPr/>
          <p:nvPr/>
        </p:nvGrpSpPr>
        <p:grpSpPr>
          <a:xfrm>
            <a:off x="-20965" y="223117"/>
            <a:ext cx="10120917" cy="715649"/>
            <a:chOff x="-19045" y="216550"/>
            <a:chExt cx="9180548" cy="649224"/>
          </a:xfrm>
        </p:grpSpPr>
        <p:sp>
          <p:nvSpPr>
            <p:cNvPr id="12" name="Frihandsfigu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andsfigu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emocracy.do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tej_zlocincem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Legitimace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legitimation_EU1_k8.pdf" TargetMode="External"/><Relationship Id="rId5" Type="http://schemas.openxmlformats.org/officeDocument/2006/relationships/hyperlink" Target="zadost-42.doc" TargetMode="External"/><Relationship Id="rId4" Type="http://schemas.openxmlformats.org/officeDocument/2006/relationships/hyperlink" Target="good%20standing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applicationforswedishlicencetopractiseeea/doctorofmedicin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lkuniversitet.s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etsformedlingen.s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gensmedicin.se/" TargetMode="External"/><Relationship Id="rId4" Type="http://schemas.openxmlformats.org/officeDocument/2006/relationships/hyperlink" Target="http://jobb.lakartidningen.s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cket.s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budy01@email.c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7711-A4AB-4D8C-8AA5-0E50C98A6035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4827" y="301628"/>
            <a:ext cx="9072563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0" algn="l"/>
                <a:tab pos="447536" algn="l"/>
                <a:tab pos="896659" algn="l"/>
                <a:tab pos="1345780" algn="l"/>
                <a:tab pos="1794904" algn="l"/>
                <a:tab pos="2244027" algn="l"/>
                <a:tab pos="2693149" algn="l"/>
                <a:tab pos="3142273" algn="l"/>
                <a:tab pos="3591396" algn="l"/>
                <a:tab pos="4040518" algn="l"/>
                <a:tab pos="4489643" algn="l"/>
                <a:tab pos="4938764" algn="l"/>
                <a:tab pos="5387887" algn="l"/>
                <a:tab pos="5837009" algn="l"/>
                <a:tab pos="6286134" algn="l"/>
                <a:tab pos="6735254" algn="l"/>
                <a:tab pos="7184378" algn="l"/>
                <a:tab pos="7633500" algn="l"/>
                <a:tab pos="8082624" algn="l"/>
                <a:tab pos="8531746" algn="l"/>
                <a:tab pos="8980870" algn="l"/>
              </a:tabLst>
            </a:pPr>
            <a:r>
              <a:rPr lang="en-GB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 </a:t>
            </a:r>
            <a:r>
              <a:rPr lang="en-GB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dál</a:t>
            </a:r>
            <a:r>
              <a:rPr lang="en-GB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doktoři</a:t>
            </a:r>
            <a:endParaRPr lang="en-GB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01650" y="3990976"/>
          <a:ext cx="7931150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4" imgW="7929000" imgH="2767320" progId="">
                  <p:embed/>
                </p:oleObj>
              </mc:Choice>
              <mc:Fallback>
                <p:oleObj r:id="rId4" imgW="7929000" imgH="2767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990976"/>
                        <a:ext cx="7931150" cy="276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4827" y="2843213"/>
            <a:ext cx="9072563" cy="471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r>
              <a:rPr lang="en-GB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Švédsko</a:t>
            </a:r>
            <a:endParaRPr lang="en-GB" sz="8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endParaRPr lang="en-GB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r>
              <a:rPr lang="en-GB" sz="2400" dirty="0" smtClean="0">
                <a:solidFill>
                  <a:schemeClr val="tx1"/>
                </a:solidFill>
              </a:rPr>
              <a:t>M</a:t>
            </a:r>
            <a:r>
              <a:rPr lang="cs-CZ" sz="2400" dirty="0" smtClean="0">
                <a:solidFill>
                  <a:schemeClr val="tx1"/>
                </a:solidFill>
              </a:rPr>
              <a:t>UD</a:t>
            </a:r>
            <a:r>
              <a:rPr lang="en-GB" sz="2400" dirty="0" smtClean="0">
                <a:solidFill>
                  <a:schemeClr val="tx1"/>
                </a:solidFill>
              </a:rPr>
              <a:t>r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  <a:r>
              <a:rPr lang="en-GB" sz="2400" dirty="0" err="1">
                <a:solidFill>
                  <a:schemeClr val="tx1"/>
                </a:solidFill>
              </a:rPr>
              <a:t>Vojtěch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Čapek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endParaRPr lang="cs-CZ" sz="2400" dirty="0" smtClean="0">
              <a:solidFill>
                <a:schemeClr val="tx1"/>
              </a:solidFill>
            </a:endParaRPr>
          </a:p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r>
              <a:rPr lang="cs-CZ" sz="2400" dirty="0" smtClean="0">
                <a:solidFill>
                  <a:schemeClr val="tx1"/>
                </a:solidFill>
              </a:rPr>
              <a:t>S laskavým přispěním</a:t>
            </a:r>
          </a:p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r>
              <a:rPr lang="sv-SE" sz="2400" dirty="0" err="1" smtClean="0">
                <a:solidFill>
                  <a:schemeClr val="tx1"/>
                </a:solidFill>
              </a:rPr>
              <a:t>Jitky</a:t>
            </a:r>
            <a:r>
              <a:rPr lang="sv-SE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smtClean="0">
                <a:solidFill>
                  <a:schemeClr val="tx1"/>
                </a:solidFill>
              </a:rPr>
              <a:t>Matěje</a:t>
            </a:r>
            <a:r>
              <a:rPr lang="sv-SE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smtClean="0">
                <a:solidFill>
                  <a:schemeClr val="tx1"/>
                </a:solidFill>
              </a:rPr>
              <a:t>Ver</a:t>
            </a:r>
            <a:r>
              <a:rPr lang="sv-SE" sz="2400" dirty="0" err="1" smtClean="0">
                <a:solidFill>
                  <a:schemeClr val="tx1"/>
                </a:solidFill>
              </a:rPr>
              <a:t>unky</a:t>
            </a:r>
            <a:r>
              <a:rPr lang="sv-SE" sz="2400" dirty="0" smtClean="0">
                <a:solidFill>
                  <a:schemeClr val="tx1"/>
                </a:solidFill>
              </a:rPr>
              <a:t> a dal</a:t>
            </a:r>
            <a:r>
              <a:rPr lang="cs-CZ" sz="2400" dirty="0" smtClean="0">
                <a:solidFill>
                  <a:schemeClr val="tx1"/>
                </a:solidFill>
              </a:rPr>
              <a:t>ší</a:t>
            </a:r>
            <a:r>
              <a:rPr lang="sv-SE" sz="2400" dirty="0" err="1" smtClean="0">
                <a:solidFill>
                  <a:schemeClr val="tx1"/>
                </a:solidFill>
              </a:rPr>
              <a:t>ch</a:t>
            </a:r>
            <a:endParaRPr lang="en-GB" sz="2400" dirty="0">
              <a:solidFill>
                <a:schemeClr val="tx1"/>
              </a:solidFill>
            </a:endParaRPr>
          </a:p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ctr">
              <a:lnSpc>
                <a:spcPct val="93000"/>
              </a:lnSpc>
              <a:tabLst>
                <a:tab pos="430079" algn="l"/>
                <a:tab pos="877615" algn="l"/>
                <a:tab pos="1326737" algn="l"/>
                <a:tab pos="1775860" algn="l"/>
                <a:tab pos="2224983" algn="l"/>
                <a:tab pos="2674106" algn="l"/>
                <a:tab pos="3123228" algn="l"/>
                <a:tab pos="3572351" algn="l"/>
                <a:tab pos="4021474" algn="l"/>
                <a:tab pos="4470597" algn="l"/>
                <a:tab pos="4919720" algn="l"/>
                <a:tab pos="5368843" algn="l"/>
                <a:tab pos="5817966" algn="l"/>
                <a:tab pos="6267088" algn="l"/>
                <a:tab pos="6716211" algn="l"/>
                <a:tab pos="7165334" algn="l"/>
                <a:tab pos="7614456" algn="l"/>
                <a:tab pos="8063579" algn="l"/>
                <a:tab pos="8512701" algn="l"/>
                <a:tab pos="8961825" algn="l"/>
                <a:tab pos="9410948" algn="l"/>
              </a:tabLst>
            </a:pPr>
            <a:r>
              <a:rPr lang="en-GB" dirty="0" err="1" smtClean="0">
                <a:solidFill>
                  <a:schemeClr val="tx1"/>
                </a:solidFill>
              </a:rPr>
              <a:t>Sahlgrenska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Göteborg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Švédsko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269" name="Picture 5" descr="se-flag1-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8513" y="1979613"/>
            <a:ext cx="876300" cy="590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7" y="82551"/>
            <a:ext cx="9072563" cy="1700213"/>
          </a:xfrm>
          <a:ln/>
        </p:spPr>
        <p:txBody>
          <a:bodyPr>
            <a:normAutofit/>
          </a:bodyPr>
          <a:lstStyle/>
          <a:p>
            <a:pPr marL="760177" indent="99983">
              <a:tabLst>
                <a:tab pos="760177" algn="l"/>
                <a:tab pos="1026792" algn="l"/>
                <a:tab pos="1475916" algn="l"/>
                <a:tab pos="1925039" algn="l"/>
                <a:tab pos="2374161" algn="l"/>
                <a:tab pos="2823285" algn="l"/>
                <a:tab pos="3273994" algn="l"/>
                <a:tab pos="3721530" algn="l"/>
                <a:tab pos="4170653" algn="l"/>
                <a:tab pos="4619776" algn="l"/>
                <a:tab pos="5068899" algn="l"/>
                <a:tab pos="5518021" algn="l"/>
                <a:tab pos="5967143" algn="l"/>
                <a:tab pos="6416266" algn="l"/>
                <a:tab pos="6865389" algn="l"/>
                <a:tab pos="7314512" algn="l"/>
                <a:tab pos="7763636" algn="l"/>
                <a:tab pos="8212759" algn="l"/>
                <a:tab pos="8661880" algn="l"/>
                <a:tab pos="9111003" algn="l"/>
                <a:tab pos="9560127" algn="l"/>
              </a:tabLst>
            </a:pPr>
            <a:r>
              <a:rPr lang="en-GB" sz="4000" dirty="0" err="1">
                <a:solidFill>
                  <a:schemeClr val="tx1"/>
                </a:solidFill>
              </a:rPr>
              <a:t>Proč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Švédsko</a:t>
            </a:r>
            <a:r>
              <a:rPr lang="en-GB" sz="4000" dirty="0">
                <a:solidFill>
                  <a:schemeClr val="tx1"/>
                </a:solidFill>
              </a:rPr>
              <a:t> ? - </a:t>
            </a:r>
            <a:r>
              <a:rPr lang="en-GB" sz="4000" dirty="0" err="1">
                <a:solidFill>
                  <a:schemeClr val="tx1"/>
                </a:solidFill>
              </a:rPr>
              <a:t>Lékařská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legitimace</a:t>
            </a: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04827" y="1768478"/>
            <a:ext cx="9072563" cy="4900613"/>
          </a:xfrm>
          <a:ln/>
        </p:spPr>
        <p:txBody>
          <a:bodyPr/>
          <a:lstStyle/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Únosná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byrokracie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Nepotřeba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žádných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dalších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zkoušek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ST/AT –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čeští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absolventi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automaticky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Švedskem snadno do Norska (není EU)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Švédština je snadná!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B456-39EE-4115-A117-4CD3641A53C6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  <p:bldP spid="184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75817" y="0"/>
            <a:ext cx="9072563" cy="1174750"/>
          </a:xfrm>
          <a:ln/>
        </p:spPr>
        <p:txBody>
          <a:bodyPr>
            <a:noAutofit/>
          </a:bodyPr>
          <a:lstStyle/>
          <a:p>
            <a:pPr marL="760177" indent="99983">
              <a:tabLst>
                <a:tab pos="760177" algn="l"/>
                <a:tab pos="1026792" algn="l"/>
                <a:tab pos="1475916" algn="l"/>
                <a:tab pos="1925039" algn="l"/>
                <a:tab pos="2374161" algn="l"/>
                <a:tab pos="2823285" algn="l"/>
                <a:tab pos="3273994" algn="l"/>
                <a:tab pos="3721530" algn="l"/>
                <a:tab pos="4170653" algn="l"/>
                <a:tab pos="4619776" algn="l"/>
                <a:tab pos="5068899" algn="l"/>
                <a:tab pos="5518021" algn="l"/>
                <a:tab pos="5967143" algn="l"/>
                <a:tab pos="6416266" algn="l"/>
                <a:tab pos="6865389" algn="l"/>
                <a:tab pos="7314512" algn="l"/>
                <a:tab pos="7763636" algn="l"/>
                <a:tab pos="8212759" algn="l"/>
                <a:tab pos="8661880" algn="l"/>
                <a:tab pos="9111003" algn="l"/>
                <a:tab pos="9560127" algn="l"/>
              </a:tabLst>
            </a:pPr>
            <a:r>
              <a:rPr lang="en-GB" sz="4000" dirty="0" err="1">
                <a:solidFill>
                  <a:schemeClr val="tx1"/>
                </a:solidFill>
              </a:rPr>
              <a:t>Proč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Švédsko</a:t>
            </a:r>
            <a:r>
              <a:rPr lang="en-GB" sz="4000" dirty="0">
                <a:solidFill>
                  <a:schemeClr val="tx1"/>
                </a:solidFill>
              </a:rPr>
              <a:t> ? - </a:t>
            </a:r>
            <a:r>
              <a:rPr lang="en-GB" sz="4000" dirty="0" err="1">
                <a:solidFill>
                  <a:schemeClr val="tx1"/>
                </a:solidFill>
              </a:rPr>
              <a:t>Platové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podmínky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04827" y="1768478"/>
            <a:ext cx="9072563" cy="4900613"/>
          </a:xfrm>
          <a:ln/>
        </p:spPr>
        <p:txBody>
          <a:bodyPr/>
          <a:lstStyle/>
          <a:p>
            <a:pPr marL="607823" indent="-501495">
              <a:buNone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Nástupní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plat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3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-38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SEK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Specialista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atestaci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45-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 </a:t>
            </a: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tis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SEK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Systém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služeb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dovole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né (nemocnice)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Možnost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přivýdělku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 Švédsku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stejné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daně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)‏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Možnost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přivýdělku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 NU (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jiné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daně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)‏</a:t>
            </a:r>
          </a:p>
          <a:p>
            <a:pPr marL="607823" indent="-501495">
              <a:buNone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4241-CD7D-4892-9712-52DB476DC0AB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172_722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04825" y="505789"/>
            <a:ext cx="9067800" cy="6046446"/>
          </a:xfrm>
        </p:spPr>
      </p:pic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EFF17CE-F0BB-4637-A2FD-103EBBC838BE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808" y="251445"/>
            <a:ext cx="9072563" cy="125994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Vzdělávací systém</a:t>
            </a:r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 l</a:t>
            </a:r>
            <a:r>
              <a:rPr lang="sv-SE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äkare</a:t>
            </a:r>
            <a:endParaRPr lang="sv-SE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sv-S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Dvoulet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povinné kolečko po škole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Legitimace až po AT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Omezené pravomoci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Dobré vzdělání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Plat 2/3 ST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Celá Skandinávie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 nás NENÍ POVINNÉ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Omezená pracovní místa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Varianty pro cizince (6-12 měsíců)</a:t>
            </a:r>
          </a:p>
          <a:p>
            <a:pPr lvl="1">
              <a:buNone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896F-C153-4689-9DA8-817B67E967F5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808" y="251445"/>
            <a:ext cx="9072563" cy="125994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Vzdělávací systém</a:t>
            </a:r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 </a:t>
            </a:r>
            <a:r>
              <a:rPr lang="sv-SE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läkare</a:t>
            </a:r>
            <a:endParaRPr lang="cs-CZ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 let</a:t>
            </a:r>
            <a:endParaRPr lang="sv-S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Rezident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 legitimaci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Záruka vzdělání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Kmenové obory + podobory (plastika, chir. ruky, dětské spec. podobory...)</a:t>
            </a:r>
          </a:p>
          <a:p>
            <a:pPr lvl="1"/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Potvrzení o specializaci od SoS, atestace NEPOVINNÁ</a:t>
            </a:r>
          </a:p>
          <a:p>
            <a:pPr lvl="1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0896F-C153-4689-9DA8-817B67E967F5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7" y="346075"/>
            <a:ext cx="9072563" cy="1174750"/>
          </a:xfrm>
          <a:ln/>
        </p:spPr>
        <p:txBody>
          <a:bodyPr>
            <a:noAutofit/>
          </a:bodyPr>
          <a:lstStyle/>
          <a:p>
            <a:pPr marL="836355" indent="22218">
              <a:tabLst>
                <a:tab pos="836355" algn="l"/>
                <a:tab pos="1102969" algn="l"/>
                <a:tab pos="1552092" algn="l"/>
                <a:tab pos="2001216" algn="l"/>
                <a:tab pos="2450337" algn="l"/>
                <a:tab pos="2899460" algn="l"/>
                <a:tab pos="3350171" algn="l"/>
                <a:tab pos="3797707" algn="l"/>
                <a:tab pos="4246830" algn="l"/>
                <a:tab pos="4695953" algn="l"/>
                <a:tab pos="5145075" algn="l"/>
                <a:tab pos="5594197" algn="l"/>
                <a:tab pos="6043319" algn="l"/>
                <a:tab pos="6492443" algn="l"/>
                <a:tab pos="6941566" algn="l"/>
                <a:tab pos="7390689" algn="l"/>
                <a:tab pos="7839812" algn="l"/>
                <a:tab pos="8288933" algn="l"/>
                <a:tab pos="8738057" algn="l"/>
                <a:tab pos="9187180" algn="l"/>
                <a:tab pos="9636303" algn="l"/>
              </a:tabLst>
            </a:pPr>
            <a:r>
              <a:rPr lang="cs-CZ" sz="4000" dirty="0" smtClean="0">
                <a:solidFill>
                  <a:schemeClr val="tx1"/>
                </a:solidFill>
              </a:rPr>
              <a:t>ST l</a:t>
            </a:r>
            <a:r>
              <a:rPr lang="sv-SE" sz="4000" dirty="0" err="1" smtClean="0">
                <a:solidFill>
                  <a:schemeClr val="tx1"/>
                </a:solidFill>
              </a:rPr>
              <a:t>äkare</a:t>
            </a: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04827" y="1768475"/>
            <a:ext cx="9072563" cy="5618164"/>
          </a:xfrm>
          <a:ln/>
        </p:spPr>
        <p:txBody>
          <a:bodyPr>
            <a:normAutofit/>
          </a:bodyPr>
          <a:lstStyle/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 program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zkušební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lhůtě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dle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oboru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místa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)‏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Prac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smlouva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 dobu neurčitou jako rezident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Kurz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2x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ročně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mimo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náhr.voln</a:t>
            </a:r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dovolen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‏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Bez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vyoperovanosti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neexistuje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dobrý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chirurg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Interní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regionální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vzdělávání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Bohatý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rezidenční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”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kolečko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Výzkum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AAFF-DCF1-4BF4-B67F-CB231B36CE06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2048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7" y="346075"/>
            <a:ext cx="9072563" cy="1174750"/>
          </a:xfrm>
          <a:ln/>
        </p:spPr>
        <p:txBody>
          <a:bodyPr>
            <a:noAutofit/>
          </a:bodyPr>
          <a:lstStyle/>
          <a:p>
            <a:pPr marL="836355" indent="22218">
              <a:tabLst>
                <a:tab pos="836355" algn="l"/>
                <a:tab pos="1102969" algn="l"/>
                <a:tab pos="1552092" algn="l"/>
                <a:tab pos="2001216" algn="l"/>
                <a:tab pos="2450337" algn="l"/>
                <a:tab pos="2899460" algn="l"/>
                <a:tab pos="3350171" algn="l"/>
                <a:tab pos="3797707" algn="l"/>
                <a:tab pos="4246830" algn="l"/>
                <a:tab pos="4695953" algn="l"/>
                <a:tab pos="5145075" algn="l"/>
                <a:tab pos="5594197" algn="l"/>
                <a:tab pos="6043319" algn="l"/>
                <a:tab pos="6492443" algn="l"/>
                <a:tab pos="6941566" algn="l"/>
                <a:tab pos="7390689" algn="l"/>
                <a:tab pos="7839812" algn="l"/>
                <a:tab pos="8288933" algn="l"/>
                <a:tab pos="8738057" algn="l"/>
                <a:tab pos="9187180" algn="l"/>
                <a:tab pos="9636303" algn="l"/>
              </a:tabLst>
            </a:pPr>
            <a:r>
              <a:rPr lang="en-GB" sz="4000" dirty="0" err="1">
                <a:solidFill>
                  <a:schemeClr val="tx1"/>
                </a:solidFill>
              </a:rPr>
              <a:t>Proč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Švédsko</a:t>
            </a:r>
            <a:r>
              <a:rPr lang="en-GB" sz="4000" dirty="0">
                <a:solidFill>
                  <a:schemeClr val="tx1"/>
                </a:solidFill>
              </a:rPr>
              <a:t> ? - </a:t>
            </a:r>
            <a:r>
              <a:rPr lang="en-GB" sz="4000" dirty="0" err="1">
                <a:solidFill>
                  <a:schemeClr val="tx1"/>
                </a:solidFill>
              </a:rPr>
              <a:t>Pracovní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prostředí</a:t>
            </a: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04827" y="1768478"/>
            <a:ext cx="9072563" cy="4900613"/>
          </a:xfrm>
          <a:ln/>
        </p:spPr>
        <p:txBody>
          <a:bodyPr>
            <a:normAutofit/>
          </a:bodyPr>
          <a:lstStyle/>
          <a:p>
            <a:pPr marL="607823" indent="-501495">
              <a:buFont typeface="Wingdings" pitchFamily="2" charset="2"/>
              <a:buChar char="l"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Respektování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pracovní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doby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vzdělávání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atd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7823" indent="-501495">
              <a:buFont typeface="Wingdings" pitchFamily="2" charset="2"/>
              <a:buChar char="l"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Respektování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mateřské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dovolené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”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pappadagar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marL="607823" indent="-501495">
              <a:buFont typeface="Wingdings" pitchFamily="2" charset="2"/>
              <a:buChar char="l"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Rovnoprávnost m/ž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buFont typeface="Wingdings" pitchFamily="2" charset="2"/>
              <a:buChar char="l"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Nehierarchičnost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tykání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buFont typeface="Wingdings" pitchFamily="2" charset="2"/>
              <a:buChar char="l"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Handledning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marL="607823" indent="-501495">
              <a:buFont typeface="Wingdings" pitchFamily="2" charset="2"/>
              <a:buChar char="l"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Soběstačnost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zodpovědnost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možnost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vývoje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2B61-296B-44CD-BEC0-1706FA10C8DA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2150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>
            <a:noAutofit/>
          </a:bodyPr>
          <a:lstStyle/>
          <a:p>
            <a:pPr marL="836355" indent="22218">
              <a:tabLst>
                <a:tab pos="836355" algn="l"/>
                <a:tab pos="1102969" algn="l"/>
                <a:tab pos="1552092" algn="l"/>
                <a:tab pos="2001216" algn="l"/>
                <a:tab pos="2450337" algn="l"/>
                <a:tab pos="2899460" algn="l"/>
                <a:tab pos="3350171" algn="l"/>
                <a:tab pos="3797707" algn="l"/>
                <a:tab pos="4246830" algn="l"/>
                <a:tab pos="4695953" algn="l"/>
                <a:tab pos="5145075" algn="l"/>
                <a:tab pos="5594197" algn="l"/>
                <a:tab pos="6043319" algn="l"/>
                <a:tab pos="6492443" algn="l"/>
                <a:tab pos="6941566" algn="l"/>
                <a:tab pos="7390689" algn="l"/>
                <a:tab pos="7839812" algn="l"/>
                <a:tab pos="8288933" algn="l"/>
                <a:tab pos="8738057" algn="l"/>
                <a:tab pos="9187180" algn="l"/>
                <a:tab pos="9636303" algn="l"/>
              </a:tabLst>
            </a:pPr>
            <a:r>
              <a:rPr lang="en-GB" sz="4000" dirty="0" err="1">
                <a:solidFill>
                  <a:schemeClr val="tx1"/>
                </a:solidFill>
              </a:rPr>
              <a:t>Proč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Švédsko</a:t>
            </a:r>
            <a:r>
              <a:rPr lang="en-GB" sz="4000" dirty="0">
                <a:solidFill>
                  <a:schemeClr val="tx1"/>
                </a:solidFill>
              </a:rPr>
              <a:t> ? - </a:t>
            </a:r>
            <a:r>
              <a:rPr lang="en-GB" sz="4000" dirty="0" err="1">
                <a:solidFill>
                  <a:schemeClr val="tx1"/>
                </a:solidFill>
              </a:rPr>
              <a:t>Společnost</a:t>
            </a: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768478"/>
            <a:ext cx="9069388" cy="4989513"/>
          </a:xfrm>
          <a:ln/>
        </p:spPr>
        <p:txBody>
          <a:bodyPr/>
          <a:lstStyle/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Tolerance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cizinců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ortopedie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70/26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Nekontinentální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tempo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hlinkClick r:id="rId3" action="ppaction://hlinkfile"/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Miljövänligt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 -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ekologie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Rozloha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rozmanitost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Politick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á kultura a občanská společnost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1D37C-4E09-4649-9486-97D8290B07EC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2253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808" y="251445"/>
            <a:ext cx="9072563" cy="1259946"/>
          </a:xfrm>
          <a:ln/>
        </p:spPr>
        <p:txBody>
          <a:bodyPr>
            <a:normAutofit fontScale="90000"/>
          </a:bodyPr>
          <a:lstStyle/>
          <a:p>
            <a:r>
              <a:rPr lang="cs-CZ" sz="4400" dirty="0" smtClean="0">
                <a:solidFill>
                  <a:schemeClr val="tx1"/>
                </a:solidFill>
              </a:rPr>
              <a:t>Proč ne Švédsko?</a:t>
            </a:r>
            <a:r>
              <a:rPr lang="cs-CZ" sz="4000" dirty="0" smtClean="0">
                <a:solidFill>
                  <a:schemeClr val="tx1"/>
                </a:solidFill>
              </a:rPr>
              <a:t/>
            </a:r>
            <a:br>
              <a:rPr lang="cs-CZ" sz="4000" dirty="0" smtClean="0">
                <a:solidFill>
                  <a:schemeClr val="tx1"/>
                </a:solidFill>
              </a:rPr>
            </a:br>
            <a:endParaRPr lang="sv-SE" sz="4000" dirty="0">
              <a:solidFill>
                <a:schemeClr val="tx1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Neústupnost při nedodržování pravidel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Vysoké daně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Distancovanost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Švedi neumějí řídit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Přemnožení los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i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Odlišné klimatické podmínky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Drahý alkohol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Útoky medvědů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r>
              <a:rPr lang="sv-SE" dirty="0" err="1" smtClean="0">
                <a:latin typeface="Arial" pitchFamily="34" charset="0"/>
                <a:cs typeface="Arial" pitchFamily="34" charset="0"/>
              </a:rPr>
              <a:t>Ploch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á hierarchie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sv-SE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6A28-67CD-4E06-844D-EE15A74EB60E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7" y="301625"/>
            <a:ext cx="9072563" cy="1263650"/>
          </a:xfrm>
          <a:ln/>
        </p:spPr>
        <p:txBody>
          <a:bodyPr>
            <a:normAutofit fontScale="90000"/>
          </a:bodyPr>
          <a:lstStyle/>
          <a:p>
            <a:pPr marL="837939" indent="22218">
              <a:tabLst>
                <a:tab pos="837939" algn="l"/>
                <a:tab pos="1104556" algn="l"/>
                <a:tab pos="1553680" algn="l"/>
                <a:tab pos="2002802" algn="l"/>
                <a:tab pos="2451925" algn="l"/>
                <a:tab pos="2901047" algn="l"/>
                <a:tab pos="3351757" algn="l"/>
                <a:tab pos="3799293" algn="l"/>
                <a:tab pos="4248415" algn="l"/>
                <a:tab pos="4697539" algn="l"/>
                <a:tab pos="5146662" algn="l"/>
                <a:tab pos="5595785" algn="l"/>
                <a:tab pos="6044908" algn="l"/>
                <a:tab pos="6494030" algn="l"/>
                <a:tab pos="6943153" algn="l"/>
                <a:tab pos="7392274" algn="l"/>
                <a:tab pos="7841398" algn="l"/>
                <a:tab pos="8290521" algn="l"/>
                <a:tab pos="8739644" algn="l"/>
                <a:tab pos="9188767" algn="l"/>
                <a:tab pos="9637890" algn="l"/>
              </a:tabLst>
            </a:pPr>
            <a:r>
              <a:rPr lang="en-GB" dirty="0">
                <a:solidFill>
                  <a:schemeClr val="tx1"/>
                </a:solidFill>
              </a:rPr>
              <a:t>http://aussieclouds.appspot.com/sweden/youknow.html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0CB42-C61E-4423-AC23-DAA35D1F356A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08062" y="2771775"/>
            <a:ext cx="9072563" cy="4787900"/>
          </a:xfrm>
          <a:prstGeom prst="rect">
            <a:avLst/>
          </a:prstGeom>
          <a:noFill/>
          <a:ln/>
        </p:spPr>
        <p:txBody>
          <a:bodyPr lIns="0" tIns="0" rIns="0" bIns="0" anchor="ctr">
            <a:normAutofit fontScale="92500" lnSpcReduction="10000"/>
          </a:bodyPr>
          <a:lstStyle/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 KNOW YOU’VE BEEN IN SWEDEN TOO LONG WHEN...........</a:t>
            </a: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first thing you do upon entering a bank/post office/chemist etc. is to look for the queue number machine.</a:t>
            </a: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silence is fun</a:t>
            </a: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bad mood becomes your good mood.</a:t>
            </a: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coffee consumption exceeds 6 cups a day</a:t>
            </a: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know how to fix herring in 105 different ways.</a:t>
            </a:r>
            <a:b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eat herring in 105 ways.</a:t>
            </a:r>
            <a:b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 algn="ctr">
              <a:lnSpc>
                <a:spcPct val="80000"/>
              </a:lnSpc>
              <a:spcAft>
                <a:spcPct val="0"/>
              </a:spcAft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058" indent="-457058">
              <a:lnSpc>
                <a:spcPct val="80000"/>
              </a:lnSpc>
              <a:spcAft>
                <a:spcPct val="0"/>
              </a:spcAft>
              <a:buNone/>
              <a:tabLst>
                <a:tab pos="457058" algn="l"/>
                <a:tab pos="904594" algn="l"/>
                <a:tab pos="1353718" algn="l"/>
                <a:tab pos="1802840" algn="l"/>
                <a:tab pos="2251963" algn="l"/>
                <a:tab pos="2701085" algn="l"/>
                <a:tab pos="3150208" algn="l"/>
                <a:tab pos="3599330" algn="l"/>
                <a:tab pos="4048456" algn="l"/>
                <a:tab pos="4497576" algn="l"/>
                <a:tab pos="4946699" algn="l"/>
                <a:tab pos="5395820" algn="l"/>
                <a:tab pos="5844945" algn="l"/>
                <a:tab pos="6294067" algn="l"/>
                <a:tab pos="6743191" algn="l"/>
                <a:tab pos="7192313" algn="l"/>
                <a:tab pos="7641436" algn="l"/>
                <a:tab pos="8090558" algn="l"/>
                <a:tab pos="8539681" algn="l"/>
                <a:tab pos="8988803" algn="l"/>
                <a:tab pos="9437928" algn="l"/>
              </a:tabLst>
            </a:pPr>
            <a:endParaRPr lang="en-GB" sz="24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E5AC1-AAEA-4F33-8831-A99928285338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3" y="407989"/>
            <a:ext cx="10080626" cy="671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Bensträck</a:t>
            </a:r>
            <a:r>
              <a:rPr lang="en-GB" dirty="0">
                <a:solidFill>
                  <a:schemeClr val="tx1"/>
                </a:solidFill>
              </a:rPr>
              <a:t>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9685-87A3-439A-99B6-1D943ACF138D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68478"/>
            <a:ext cx="74866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Jak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to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768478"/>
            <a:ext cx="9069388" cy="4989513"/>
          </a:xfrm>
          <a:ln/>
        </p:spPr>
        <p:txBody>
          <a:bodyPr>
            <a:normAutofit/>
          </a:bodyPr>
          <a:lstStyle/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Lékařská</a:t>
            </a:r>
            <a:r>
              <a:rPr lang="en-GB" dirty="0"/>
              <a:t> </a:t>
            </a:r>
            <a:r>
              <a:rPr lang="en-GB" dirty="0" err="1" smtClean="0"/>
              <a:t>legitimace</a:t>
            </a:r>
            <a:endParaRPr lang="cs-CZ" dirty="0" smtClean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 smtClean="0"/>
              <a:t>Jazyk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Práce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 smtClean="0"/>
              <a:t>Bydlení</a:t>
            </a:r>
            <a:endParaRPr lang="cs-CZ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dirty="0"/>
              <a:t>Na </a:t>
            </a:r>
            <a:r>
              <a:rPr lang="cs-CZ" dirty="0" smtClean="0"/>
              <a:t>místě</a:t>
            </a:r>
          </a:p>
          <a:p>
            <a:pPr lvl="1">
              <a:buFont typeface="Arial" pitchFamily="34" charset="0"/>
              <a:buChar char="•"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dirty="0" smtClean="0"/>
              <a:t>Skatteverket (berňák) - personnummer</a:t>
            </a:r>
            <a:endParaRPr lang="cs-CZ" dirty="0"/>
          </a:p>
          <a:p>
            <a:pPr lvl="1"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sv-SE" dirty="0"/>
              <a:t>Försäkringskassan </a:t>
            </a:r>
            <a:r>
              <a:rPr lang="cs-CZ" dirty="0"/>
              <a:t>(zdravotní pojišťovna)</a:t>
            </a:r>
          </a:p>
          <a:p>
            <a:pPr lvl="1">
              <a:spcAft>
                <a:spcPts val="1425"/>
              </a:spcAft>
              <a:buSzPct val="45000"/>
              <a:buFont typeface="Arial" pitchFamily="34" charset="0"/>
              <a:buChar char="•"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dirty="0" smtClean="0"/>
              <a:t>Migrationsverket </a:t>
            </a:r>
            <a:r>
              <a:rPr lang="cs-CZ" dirty="0">
                <a:solidFill>
                  <a:srgbClr val="FFFFFF"/>
                </a:solidFill>
              </a:rPr>
              <a:t>(imigrační </a:t>
            </a:r>
            <a:r>
              <a:rPr lang="cs-CZ" dirty="0" smtClean="0">
                <a:solidFill>
                  <a:srgbClr val="FFFFFF"/>
                </a:solidFill>
              </a:rPr>
              <a:t>úřad)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CA53-633A-4512-97A7-8EAEB68A168C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2662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Lékařská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legitimace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768478"/>
            <a:ext cx="9069388" cy="4989513"/>
          </a:xfrm>
          <a:ln/>
        </p:spPr>
        <p:txBody>
          <a:bodyPr/>
          <a:lstStyle/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Opravňuje</a:t>
            </a:r>
            <a:r>
              <a:rPr lang="en-GB" dirty="0"/>
              <a:t> k </a:t>
            </a:r>
            <a:r>
              <a:rPr lang="en-GB" dirty="0" err="1"/>
              <a:t>výkonu</a:t>
            </a:r>
            <a:r>
              <a:rPr lang="en-GB" dirty="0"/>
              <a:t> </a:t>
            </a:r>
            <a:r>
              <a:rPr lang="en-GB" dirty="0" err="1"/>
              <a:t>lékařské</a:t>
            </a:r>
            <a:r>
              <a:rPr lang="en-GB" dirty="0"/>
              <a:t> </a:t>
            </a:r>
            <a:r>
              <a:rPr lang="en-GB" dirty="0" err="1"/>
              <a:t>profese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Psaní</a:t>
            </a:r>
            <a:r>
              <a:rPr lang="en-GB" dirty="0"/>
              <a:t> </a:t>
            </a:r>
            <a:r>
              <a:rPr lang="en-GB" dirty="0" err="1"/>
              <a:t>receptů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Neschopenky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dirty="0" smtClean="0"/>
              <a:t>Vyřízení </a:t>
            </a:r>
            <a:r>
              <a:rPr lang="en-GB" dirty="0" smtClean="0"/>
              <a:t>3 dny-8 </a:t>
            </a:r>
            <a:r>
              <a:rPr lang="en-GB" dirty="0" err="1"/>
              <a:t>týdnů</a:t>
            </a:r>
            <a:endParaRPr lang="en-GB" dirty="0"/>
          </a:p>
          <a:p>
            <a:pPr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6C7C-3F88-4BF0-916B-96053AC0A2CA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2765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Lékařská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legitimace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963A-C870-4A5D-B63E-9E1D81FBB269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66725" y="1476378"/>
            <a:ext cx="8999538" cy="6081713"/>
            <a:chOff x="294" y="930"/>
            <a:chExt cx="5669" cy="3831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294" y="930"/>
              <a:ext cx="5670" cy="3832"/>
            </a:xfrm>
            <a:prstGeom prst="roundRect">
              <a:avLst>
                <a:gd name="adj" fmla="val 2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v-SE"/>
            </a:p>
          </p:txBody>
        </p:sp>
        <p:cxnSp>
          <p:nvCxnSpPr>
            <p:cNvPr id="28676" name="AutoShape 4"/>
            <p:cNvCxnSpPr>
              <a:cxnSpLocks noChangeShapeType="1"/>
              <a:stCxn id="28686" idx="1"/>
              <a:endCxn id="28681" idx="2"/>
            </p:cNvCxnSpPr>
            <p:nvPr/>
          </p:nvCxnSpPr>
          <p:spPr bwMode="auto">
            <a:xfrm flipH="1" flipV="1">
              <a:off x="1995" y="1381"/>
              <a:ext cx="567" cy="315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677" name="AutoShape 5"/>
            <p:cNvCxnSpPr>
              <a:cxnSpLocks noChangeShapeType="1"/>
              <a:stCxn id="28685" idx="1"/>
              <a:endCxn id="28681" idx="2"/>
            </p:cNvCxnSpPr>
            <p:nvPr/>
          </p:nvCxnSpPr>
          <p:spPr bwMode="auto">
            <a:xfrm flipH="1" flipV="1">
              <a:off x="1995" y="1381"/>
              <a:ext cx="567" cy="247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678" name="AutoShape 6"/>
            <p:cNvCxnSpPr>
              <a:cxnSpLocks noChangeShapeType="1"/>
              <a:stCxn id="28684" idx="1"/>
              <a:endCxn id="28681" idx="2"/>
            </p:cNvCxnSpPr>
            <p:nvPr/>
          </p:nvCxnSpPr>
          <p:spPr bwMode="auto">
            <a:xfrm flipH="1" flipV="1">
              <a:off x="1995" y="1381"/>
              <a:ext cx="567" cy="1803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679" name="AutoShape 7"/>
            <p:cNvCxnSpPr>
              <a:cxnSpLocks noChangeShapeType="1"/>
              <a:stCxn id="28683" idx="1"/>
              <a:endCxn id="28681" idx="2"/>
            </p:cNvCxnSpPr>
            <p:nvPr/>
          </p:nvCxnSpPr>
          <p:spPr bwMode="auto">
            <a:xfrm flipH="1" flipV="1">
              <a:off x="1995" y="1381"/>
              <a:ext cx="567" cy="112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680" name="AutoShape 8"/>
            <p:cNvCxnSpPr>
              <a:cxnSpLocks noChangeShapeType="1"/>
              <a:stCxn id="28682" idx="1"/>
              <a:endCxn id="28681" idx="2"/>
            </p:cNvCxnSpPr>
            <p:nvPr/>
          </p:nvCxnSpPr>
          <p:spPr bwMode="auto">
            <a:xfrm flipH="1" flipV="1">
              <a:off x="1995" y="1381"/>
              <a:ext cx="567" cy="450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</p:cxnSp>
        <p:sp>
          <p:nvSpPr>
            <p:cNvPr id="28681" name="AutoShape 9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294" y="930"/>
              <a:ext cx="3402" cy="451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607823" indent="-501495">
                <a:lnSpc>
                  <a:spcPct val="93000"/>
                </a:lnSpc>
                <a:spcAft>
                  <a:spcPts val="1425"/>
                </a:spcAft>
                <a:buClr>
                  <a:srgbClr val="FFFFFF"/>
                </a:buClr>
                <a:buFont typeface="Arial" charset="0"/>
                <a:buChar char="•"/>
                <a:tabLst>
                  <a:tab pos="607823" algn="l"/>
                  <a:tab pos="1055361" algn="l"/>
                  <a:tab pos="1504482" algn="l"/>
                  <a:tab pos="1953605" algn="l"/>
                  <a:tab pos="2402727" algn="l"/>
                  <a:tab pos="2851852" algn="l"/>
                  <a:tab pos="3300973" algn="l"/>
                  <a:tab pos="3750096" algn="l"/>
                  <a:tab pos="4199218" algn="l"/>
                  <a:tab pos="4648341" algn="l"/>
                  <a:tab pos="5097464" algn="l"/>
                  <a:tab pos="5546588" algn="l"/>
                  <a:tab pos="5995710" algn="l"/>
                  <a:tab pos="6444834" algn="l"/>
                  <a:tab pos="6893955" algn="l"/>
                  <a:tab pos="7343078" algn="l"/>
                  <a:tab pos="7792201" algn="l"/>
                  <a:tab pos="8241325" algn="l"/>
                  <a:tab pos="8690446" algn="l"/>
                  <a:tab pos="9139569" algn="l"/>
                  <a:tab pos="9588692" algn="l"/>
                </a:tabLst>
              </a:pPr>
              <a:r>
                <a:rPr lang="en-GB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Lékařská</a:t>
              </a:r>
              <a:r>
                <a:rPr lang="en-GB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legitimace</a:t>
              </a: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82" name="AutoShape 10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2562" y="1606"/>
              <a:ext cx="3402" cy="45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607823" indent="-501495">
                <a:lnSpc>
                  <a:spcPct val="93000"/>
                </a:lnSpc>
                <a:spcAft>
                  <a:spcPts val="1425"/>
                </a:spcAft>
                <a:buClr>
                  <a:srgbClr val="FFFFFF"/>
                </a:buClr>
                <a:buFont typeface="Arial" charset="0"/>
                <a:buChar char="•"/>
                <a:tabLst>
                  <a:tab pos="607823" algn="l"/>
                  <a:tab pos="1055361" algn="l"/>
                  <a:tab pos="1504482" algn="l"/>
                  <a:tab pos="1953605" algn="l"/>
                  <a:tab pos="2402727" algn="l"/>
                  <a:tab pos="2851852" algn="l"/>
                  <a:tab pos="3300973" algn="l"/>
                  <a:tab pos="3750096" algn="l"/>
                  <a:tab pos="4199218" algn="l"/>
                  <a:tab pos="4648341" algn="l"/>
                  <a:tab pos="5097464" algn="l"/>
                  <a:tab pos="5546588" algn="l"/>
                  <a:tab pos="5995710" algn="l"/>
                  <a:tab pos="6444834" algn="l"/>
                  <a:tab pos="6893955" algn="l"/>
                  <a:tab pos="7343078" algn="l"/>
                  <a:tab pos="7792201" algn="l"/>
                  <a:tab pos="8241325" algn="l"/>
                  <a:tab pos="8690446" algn="l"/>
                  <a:tab pos="9139569" algn="l"/>
                  <a:tab pos="9588692" algn="l"/>
                </a:tabLst>
              </a:pPr>
              <a:r>
                <a:rPr lang="en-GB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Profesn</a:t>
              </a:r>
              <a:r>
                <a:rPr lang="cs-CZ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í</a:t>
              </a:r>
              <a:r>
                <a:rPr lang="en-GB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GB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bezúhonnost</a:t>
              </a:r>
              <a:r>
                <a:rPr lang="cs-CZ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(Goodstanding)</a:t>
              </a:r>
              <a:r>
                <a:rPr lang="en-GB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GB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– ČLK </a:t>
              </a:r>
            </a:p>
          </p:txBody>
        </p:sp>
        <p:sp>
          <p:nvSpPr>
            <p:cNvPr id="28683" name="AutoShape 11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2562" y="2282"/>
              <a:ext cx="3402" cy="45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607823" indent="-501495">
                <a:lnSpc>
                  <a:spcPct val="93000"/>
                </a:lnSpc>
                <a:spcAft>
                  <a:spcPts val="1425"/>
                </a:spcAft>
                <a:buClr>
                  <a:srgbClr val="FFFFFF"/>
                </a:buClr>
                <a:tabLst>
                  <a:tab pos="607823" algn="l"/>
                  <a:tab pos="1055361" algn="l"/>
                  <a:tab pos="1504482" algn="l"/>
                  <a:tab pos="1953605" algn="l"/>
                  <a:tab pos="2402727" algn="l"/>
                  <a:tab pos="2851852" algn="l"/>
                  <a:tab pos="3300973" algn="l"/>
                  <a:tab pos="3750096" algn="l"/>
                  <a:tab pos="4199218" algn="l"/>
                  <a:tab pos="4648341" algn="l"/>
                  <a:tab pos="5097464" algn="l"/>
                  <a:tab pos="5546588" algn="l"/>
                  <a:tab pos="5995710" algn="l"/>
                  <a:tab pos="6444834" algn="l"/>
                  <a:tab pos="6893955" algn="l"/>
                  <a:tab pos="7343078" algn="l"/>
                  <a:tab pos="7792201" algn="l"/>
                  <a:tab pos="8241325" algn="l"/>
                  <a:tab pos="8690446" algn="l"/>
                  <a:tab pos="9139569" algn="l"/>
                  <a:tab pos="9588692" algn="l"/>
                </a:tabLst>
              </a:pPr>
              <a:r>
                <a:rPr lang="cs-CZ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Osvědčení </a:t>
              </a:r>
              <a:r>
                <a:rPr lang="sv-SE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”</a:t>
              </a:r>
              <a:r>
                <a:rPr lang="sv-SE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konformita</a:t>
              </a:r>
              <a:r>
                <a:rPr lang="sv-SE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” = </a:t>
              </a:r>
              <a:r>
                <a:rPr lang="sv-SE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compliance</a:t>
              </a:r>
              <a:r>
                <a:rPr lang="sv-SE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 </a:t>
              </a:r>
              <a:r>
                <a:rPr lang="cs-CZ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MZCR</a:t>
              </a: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84" name="AutoShape 12"/>
            <p:cNvSpPr>
              <a:spLocks noChangeArrowheads="1"/>
            </p:cNvSpPr>
            <p:nvPr/>
          </p:nvSpPr>
          <p:spPr bwMode="auto">
            <a:xfrm>
              <a:off x="2562" y="2958"/>
              <a:ext cx="3402" cy="45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607823" indent="-501495">
                <a:lnSpc>
                  <a:spcPct val="93000"/>
                </a:lnSpc>
                <a:spcAft>
                  <a:spcPts val="1425"/>
                </a:spcAft>
                <a:buClr>
                  <a:srgbClr val="FFFFFF"/>
                </a:buClr>
                <a:buFont typeface="Arial" charset="0"/>
                <a:buChar char="•"/>
                <a:tabLst>
                  <a:tab pos="607823" algn="l"/>
                  <a:tab pos="1055361" algn="l"/>
                  <a:tab pos="1504482" algn="l"/>
                  <a:tab pos="1953605" algn="l"/>
                  <a:tab pos="2402727" algn="l"/>
                  <a:tab pos="2851852" algn="l"/>
                  <a:tab pos="3300973" algn="l"/>
                  <a:tab pos="3750096" algn="l"/>
                  <a:tab pos="4199218" algn="l"/>
                  <a:tab pos="4648341" algn="l"/>
                  <a:tab pos="5097464" algn="l"/>
                  <a:tab pos="5546588" algn="l"/>
                  <a:tab pos="5995710" algn="l"/>
                  <a:tab pos="6444834" algn="l"/>
                  <a:tab pos="6893955" algn="l"/>
                  <a:tab pos="7343078" algn="l"/>
                  <a:tab pos="7792201" algn="l"/>
                  <a:tab pos="8241325" algn="l"/>
                  <a:tab pos="8690446" algn="l"/>
                  <a:tab pos="9139569" algn="l"/>
                  <a:tab pos="9588692" algn="l"/>
                </a:tabLst>
              </a:pPr>
              <a:r>
                <a:rPr lang="en-GB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Kopie</a:t>
              </a:r>
              <a:r>
                <a:rPr lang="en-GB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GB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pasu</a:t>
              </a: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2562" y="3635"/>
              <a:ext cx="3402" cy="45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607823" indent="-501495">
                <a:lnSpc>
                  <a:spcPct val="93000"/>
                </a:lnSpc>
                <a:spcAft>
                  <a:spcPts val="1425"/>
                </a:spcAft>
                <a:buClr>
                  <a:srgbClr val="FFFFFF"/>
                </a:buClr>
                <a:buFont typeface="Arial" charset="0"/>
                <a:buChar char="•"/>
                <a:tabLst>
                  <a:tab pos="607823" algn="l"/>
                  <a:tab pos="1055361" algn="l"/>
                  <a:tab pos="1504482" algn="l"/>
                  <a:tab pos="1953605" algn="l"/>
                  <a:tab pos="2402727" algn="l"/>
                  <a:tab pos="2851852" algn="l"/>
                  <a:tab pos="3300973" algn="l"/>
                  <a:tab pos="3750096" algn="l"/>
                  <a:tab pos="4199218" algn="l"/>
                  <a:tab pos="4648341" algn="l"/>
                  <a:tab pos="5097464" algn="l"/>
                  <a:tab pos="5546588" algn="l"/>
                  <a:tab pos="5995710" algn="l"/>
                  <a:tab pos="6444834" algn="l"/>
                  <a:tab pos="6893955" algn="l"/>
                  <a:tab pos="7343078" algn="l"/>
                  <a:tab pos="7792201" algn="l"/>
                  <a:tab pos="8241325" algn="l"/>
                  <a:tab pos="8690446" algn="l"/>
                  <a:tab pos="9139569" algn="l"/>
                  <a:tab pos="9588692" algn="l"/>
                </a:tabLst>
              </a:pPr>
              <a:r>
                <a:rPr lang="en-GB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Kopie</a:t>
              </a:r>
              <a:r>
                <a:rPr lang="en-GB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GB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diplomu</a:t>
              </a:r>
              <a:r>
                <a:rPr lang="en-GB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 </a:t>
              </a:r>
              <a:r>
                <a:rPr lang="cs-CZ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dodatku</a:t>
              </a: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686" name="AutoShape 14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2562" y="4311"/>
              <a:ext cx="3402" cy="45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607823" indent="-501495">
                <a:lnSpc>
                  <a:spcPct val="93000"/>
                </a:lnSpc>
                <a:spcAft>
                  <a:spcPts val="1425"/>
                </a:spcAft>
                <a:buClr>
                  <a:srgbClr val="FFFFFF"/>
                </a:buClr>
                <a:buFont typeface="Arial" charset="0"/>
                <a:buChar char="•"/>
                <a:tabLst>
                  <a:tab pos="607823" algn="l"/>
                  <a:tab pos="1055361" algn="l"/>
                  <a:tab pos="1504482" algn="l"/>
                  <a:tab pos="1953605" algn="l"/>
                  <a:tab pos="2402727" algn="l"/>
                  <a:tab pos="2851852" algn="l"/>
                  <a:tab pos="3300973" algn="l"/>
                  <a:tab pos="3750096" algn="l"/>
                  <a:tab pos="4199218" algn="l"/>
                  <a:tab pos="4648341" algn="l"/>
                  <a:tab pos="5097464" algn="l"/>
                  <a:tab pos="5546588" algn="l"/>
                  <a:tab pos="5995710" algn="l"/>
                  <a:tab pos="6444834" algn="l"/>
                  <a:tab pos="6893955" algn="l"/>
                  <a:tab pos="7343078" algn="l"/>
                  <a:tab pos="7792201" algn="l"/>
                  <a:tab pos="8241325" algn="l"/>
                  <a:tab pos="8690446" algn="l"/>
                  <a:tab pos="9139569" algn="l"/>
                  <a:tab pos="9588692" algn="l"/>
                </a:tabLst>
              </a:pPr>
              <a:r>
                <a:rPr lang="en-GB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Vyplněná</a:t>
              </a:r>
              <a:r>
                <a:rPr lang="en-GB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GB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žádost</a:t>
              </a:r>
              <a:r>
                <a:rPr lang="en-GB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GB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Socialstyrelsen</a:t>
              </a:r>
              <a:endParaRPr lang="en-GB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1) Profesní bezúhonnost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Certified copy of evidence of licence to practice</a:t>
            </a:r>
          </a:p>
          <a:p>
            <a:r>
              <a:rPr lang="cs-CZ" dirty="0" smtClean="0"/>
              <a:t>Vydává ČLK</a:t>
            </a:r>
          </a:p>
          <a:p>
            <a:r>
              <a:rPr lang="cs-CZ" dirty="0" smtClean="0"/>
              <a:t>Anglicky</a:t>
            </a:r>
          </a:p>
          <a:p>
            <a:r>
              <a:rPr lang="cs-CZ" dirty="0" smtClean="0"/>
              <a:t>Absolventi – nečleni </a:t>
            </a:r>
            <a:r>
              <a:rPr lang="cs-CZ" dirty="0" smtClean="0">
                <a:solidFill>
                  <a:srgbClr val="FFFFFF"/>
                </a:solidFill>
              </a:rPr>
              <a:t>ČLK – potvrzení o nečlenství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90B-8964-4653-923A-164B6CEEB8A0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2) Konformita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„Ověření o konformitě vzdělávání“ nebo „osvědčení k výkonu zdravotnického povolání v zemích EU“</a:t>
            </a:r>
          </a:p>
          <a:p>
            <a:r>
              <a:rPr lang="cs-CZ" dirty="0" smtClean="0"/>
              <a:t>Vydává MZČR v češtině</a:t>
            </a:r>
          </a:p>
          <a:p>
            <a:r>
              <a:rPr lang="cs-CZ" dirty="0" smtClean="0"/>
              <a:t>Potvrzuje, že vzdělání proběhlo v souladu s EU direktivy</a:t>
            </a:r>
          </a:p>
          <a:p>
            <a:r>
              <a:rPr lang="cs-CZ" dirty="0" smtClean="0"/>
              <a:t>Ověřená angl. kopie s apostilou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90B-8964-4653-923A-164B6CEEB8A0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3) Kopie pasu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Ověřená kopie pasu - nelegální v ČR</a:t>
            </a:r>
          </a:p>
          <a:p>
            <a:r>
              <a:rPr lang="cs-CZ" dirty="0" smtClean="0"/>
              <a:t>Ověřuje švédská ambasáda</a:t>
            </a:r>
          </a:p>
          <a:p>
            <a:r>
              <a:rPr lang="cs-CZ" dirty="0" smtClean="0"/>
              <a:t>Nemusí se překládat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90B-8964-4653-923A-164B6CEEB8A0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4) Kopie diplomu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Diplom se překládá</a:t>
            </a:r>
          </a:p>
          <a:p>
            <a:r>
              <a:rPr lang="cs-CZ" dirty="0" smtClean="0"/>
              <a:t>Dodatek se nepřekládá</a:t>
            </a:r>
          </a:p>
          <a:p>
            <a:r>
              <a:rPr lang="cs-CZ" dirty="0" smtClean="0"/>
              <a:t>Potvrzuje vydávající instituce (MŠMT)</a:t>
            </a:r>
          </a:p>
          <a:p>
            <a:r>
              <a:rPr lang="cs-CZ" dirty="0" smtClean="0"/>
              <a:t>Event. apostila MZVČR (jako Konformita)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90B-8964-4653-923A-164B6CEEB8A0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5) Žádost Socialstyrelsen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>
                <a:hlinkClick r:id="rId2"/>
              </a:rPr>
              <a:t>http://www.socialstyrelsen.se/applicationforswedishlicencetopractiseeea/doctorofmedicine</a:t>
            </a:r>
            <a:endParaRPr lang="cs-CZ" dirty="0" smtClean="0"/>
          </a:p>
          <a:p>
            <a:pPr>
              <a:buNone/>
            </a:pPr>
            <a:r>
              <a:rPr lang="sv-SE" dirty="0" smtClean="0"/>
              <a:t> </a:t>
            </a:r>
          </a:p>
          <a:p>
            <a:pPr>
              <a:buNone/>
            </a:pPr>
            <a:r>
              <a:rPr lang="sv-SE" b="1" dirty="0" smtClean="0"/>
              <a:t>Socialstyrelsen</a:t>
            </a:r>
            <a:endParaRPr lang="cs-CZ" b="1" dirty="0" smtClean="0"/>
          </a:p>
          <a:p>
            <a:pPr>
              <a:buNone/>
            </a:pPr>
            <a:r>
              <a:rPr lang="sv-SE" b="1" dirty="0" smtClean="0"/>
              <a:t>Avdelningen för regler och tillstånd</a:t>
            </a:r>
            <a:endParaRPr lang="cs-CZ" b="1" dirty="0" smtClean="0"/>
          </a:p>
          <a:p>
            <a:pPr>
              <a:buNone/>
            </a:pPr>
            <a:r>
              <a:rPr lang="sv-SE" b="1" dirty="0" smtClean="0"/>
              <a:t>Behörighet</a:t>
            </a:r>
            <a:endParaRPr lang="cs-CZ" b="1" dirty="0" smtClean="0"/>
          </a:p>
          <a:p>
            <a:pPr>
              <a:buNone/>
            </a:pPr>
            <a:r>
              <a:rPr lang="sv-SE" b="1" dirty="0" smtClean="0"/>
              <a:t>106 30 STOCKHOLM </a:t>
            </a:r>
            <a:endParaRPr lang="cs-CZ" b="1" dirty="0" smtClean="0"/>
          </a:p>
          <a:p>
            <a:pPr>
              <a:buNone/>
            </a:pPr>
            <a:r>
              <a:rPr lang="sv-SE" b="1" dirty="0" smtClean="0">
                <a:solidFill>
                  <a:schemeClr val="bg1"/>
                </a:solidFill>
              </a:rPr>
              <a:t>SWEDEN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90B-8964-4653-923A-164B6CEEB8A0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Jazyk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768478"/>
            <a:ext cx="9069388" cy="4989513"/>
          </a:xfrm>
          <a:ln/>
        </p:spPr>
        <p:txBody>
          <a:bodyPr>
            <a:normAutofit/>
          </a:bodyPr>
          <a:lstStyle/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 smtClean="0"/>
              <a:t>Švédština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Folkuniversitetet</a:t>
            </a:r>
            <a:r>
              <a:rPr lang="en-GB" dirty="0"/>
              <a:t> 2-3 </a:t>
            </a:r>
            <a:r>
              <a:rPr lang="en-GB" dirty="0" err="1"/>
              <a:t>měsíce</a:t>
            </a:r>
            <a:r>
              <a:rPr lang="en-GB" dirty="0"/>
              <a:t> - </a:t>
            </a:r>
            <a:r>
              <a:rPr lang="en-GB" dirty="0">
                <a:hlinkClick r:id="rId3"/>
              </a:rPr>
              <a:t>http://www.folkuniversitet.se</a:t>
            </a:r>
            <a:r>
              <a:rPr lang="en-GB" dirty="0" smtClean="0">
                <a:hlinkClick r:id="rId3"/>
              </a:rPr>
              <a:t>/</a:t>
            </a:r>
            <a:endParaRPr lang="cs-CZ" dirty="0" smtClean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 smtClean="0"/>
              <a:t>Auskultace</a:t>
            </a:r>
            <a:endParaRPr lang="cs-CZ" dirty="0" smtClean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 smtClean="0"/>
              <a:t>Školné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severu</a:t>
            </a:r>
            <a:r>
              <a:rPr lang="en-GB" dirty="0" smtClean="0"/>
              <a:t> </a:t>
            </a:r>
            <a:r>
              <a:rPr lang="en-GB" dirty="0" err="1"/>
              <a:t>platí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cs-CZ" dirty="0" smtClean="0"/>
              <a:t>zaměstnavatel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 smtClean="0"/>
              <a:t>Diktování</a:t>
            </a:r>
            <a:endParaRPr lang="en-GB" dirty="0" smtClean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smtClean="0"/>
              <a:t>St</a:t>
            </a:r>
            <a:r>
              <a:rPr lang="cs-CZ" dirty="0" smtClean="0"/>
              <a:t>ále častěji se vyžaduje jazyk. certifikát (B2)</a:t>
            </a:r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/>
          </a:p>
          <a:p>
            <a:pPr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8CA-3B4D-4954-BE62-7FE50D9FA7C8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2969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rgbClr val="FFFFFF"/>
                </a:solidFill>
              </a:rPr>
              <a:t>Švédsko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8513" y="1768478"/>
            <a:ext cx="4965700" cy="4989513"/>
          </a:xfrm>
          <a:ln/>
        </p:spPr>
        <p:txBody>
          <a:bodyPr/>
          <a:lstStyle/>
          <a:p>
            <a:pPr>
              <a:buFontTx/>
              <a:buChar char="•"/>
              <a:tabLst>
                <a:tab pos="357077" algn="l"/>
                <a:tab pos="806200" algn="l"/>
                <a:tab pos="1255322" algn="l"/>
                <a:tab pos="1704445" algn="l"/>
                <a:tab pos="2153568" algn="l"/>
                <a:tab pos="2602690" algn="l"/>
                <a:tab pos="3051813" algn="l"/>
                <a:tab pos="3500936" algn="l"/>
                <a:tab pos="3950059" algn="l"/>
                <a:tab pos="4399182" algn="l"/>
                <a:tab pos="4848305" algn="l"/>
                <a:tab pos="5297428" algn="l"/>
                <a:tab pos="5746550" algn="l"/>
                <a:tab pos="6195673" algn="l"/>
                <a:tab pos="6644796" algn="l"/>
                <a:tab pos="7093918" algn="l"/>
                <a:tab pos="7543041" algn="l"/>
                <a:tab pos="7992163" algn="l"/>
                <a:tab pos="8441287" algn="l"/>
                <a:tab pos="8890409" algn="l"/>
              </a:tabLst>
            </a:pPr>
            <a:r>
              <a:rPr lang="en-GB" dirty="0" smtClean="0"/>
              <a:t>9,45 </a:t>
            </a:r>
            <a:r>
              <a:rPr lang="en-GB" dirty="0"/>
              <a:t>mil </a:t>
            </a:r>
            <a:r>
              <a:rPr lang="en-GB" dirty="0" err="1"/>
              <a:t>obyvatel</a:t>
            </a:r>
            <a:endParaRPr lang="en-GB" dirty="0"/>
          </a:p>
          <a:p>
            <a:pPr>
              <a:buFontTx/>
              <a:buChar char="•"/>
              <a:tabLst>
                <a:tab pos="357077" algn="l"/>
                <a:tab pos="806200" algn="l"/>
                <a:tab pos="1255322" algn="l"/>
                <a:tab pos="1704445" algn="l"/>
                <a:tab pos="2153568" algn="l"/>
                <a:tab pos="2602690" algn="l"/>
                <a:tab pos="3051813" algn="l"/>
                <a:tab pos="3500936" algn="l"/>
                <a:tab pos="3950059" algn="l"/>
                <a:tab pos="4399182" algn="l"/>
                <a:tab pos="4848305" algn="l"/>
                <a:tab pos="5297428" algn="l"/>
                <a:tab pos="5746550" algn="l"/>
                <a:tab pos="6195673" algn="l"/>
                <a:tab pos="6644796" algn="l"/>
                <a:tab pos="7093918" algn="l"/>
                <a:tab pos="7543041" algn="l"/>
                <a:tab pos="7992163" algn="l"/>
                <a:tab pos="8441287" algn="l"/>
                <a:tab pos="8890409" algn="l"/>
              </a:tabLst>
            </a:pPr>
            <a:r>
              <a:rPr lang="en-GB" dirty="0"/>
              <a:t>450 </a:t>
            </a:r>
            <a:r>
              <a:rPr lang="en-GB" dirty="0" err="1"/>
              <a:t>tis</a:t>
            </a:r>
            <a:r>
              <a:rPr lang="en-GB" dirty="0"/>
              <a:t> </a:t>
            </a:r>
            <a:r>
              <a:rPr lang="cs-CZ" dirty="0" smtClean="0"/>
              <a:t>km</a:t>
            </a:r>
            <a:r>
              <a:rPr lang="cs-CZ" baseline="30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5,7</a:t>
            </a:r>
            <a:r>
              <a:rPr lang="cs-CZ" dirty="0" smtClean="0"/>
              <a:t> </a:t>
            </a:r>
            <a:r>
              <a:rPr lang="en-GB" dirty="0" smtClean="0"/>
              <a:t>x </a:t>
            </a:r>
            <a:r>
              <a:rPr lang="en-GB" dirty="0" err="1"/>
              <a:t>Česko</a:t>
            </a:r>
            <a:r>
              <a:rPr lang="en-GB" dirty="0"/>
              <a:t>)‏</a:t>
            </a:r>
          </a:p>
          <a:p>
            <a:pPr>
              <a:buFontTx/>
              <a:buChar char="•"/>
              <a:tabLst>
                <a:tab pos="357077" algn="l"/>
                <a:tab pos="806200" algn="l"/>
                <a:tab pos="1255322" algn="l"/>
                <a:tab pos="1704445" algn="l"/>
                <a:tab pos="2153568" algn="l"/>
                <a:tab pos="2602690" algn="l"/>
                <a:tab pos="3051813" algn="l"/>
                <a:tab pos="3500936" algn="l"/>
                <a:tab pos="3950059" algn="l"/>
                <a:tab pos="4399182" algn="l"/>
                <a:tab pos="4848305" algn="l"/>
                <a:tab pos="5297428" algn="l"/>
                <a:tab pos="5746550" algn="l"/>
                <a:tab pos="6195673" algn="l"/>
                <a:tab pos="6644796" algn="l"/>
                <a:tab pos="7093918" algn="l"/>
                <a:tab pos="7543041" algn="l"/>
                <a:tab pos="7992163" algn="l"/>
                <a:tab pos="8441287" algn="l"/>
                <a:tab pos="8890409" algn="l"/>
              </a:tabLst>
            </a:pPr>
            <a:r>
              <a:rPr lang="en-GB" dirty="0" err="1"/>
              <a:t>Laponsko</a:t>
            </a:r>
            <a:r>
              <a:rPr lang="en-GB" dirty="0"/>
              <a:t> 100 </a:t>
            </a:r>
            <a:r>
              <a:rPr lang="en-GB" dirty="0" err="1"/>
              <a:t>tis</a:t>
            </a:r>
            <a:r>
              <a:rPr lang="en-GB" dirty="0"/>
              <a:t> </a:t>
            </a:r>
            <a:r>
              <a:rPr lang="en-GB" dirty="0" err="1"/>
              <a:t>obyv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100 </a:t>
            </a:r>
            <a:r>
              <a:rPr lang="en-GB" dirty="0" err="1"/>
              <a:t>tis</a:t>
            </a:r>
            <a:r>
              <a:rPr lang="en-GB" dirty="0"/>
              <a:t> </a:t>
            </a:r>
            <a:r>
              <a:rPr lang="en-GB" dirty="0" smtClean="0"/>
              <a:t>km</a:t>
            </a:r>
            <a:r>
              <a:rPr lang="cs-CZ" baseline="30000" dirty="0" smtClean="0"/>
              <a:t>2</a:t>
            </a:r>
            <a:endParaRPr lang="en-GB" dirty="0"/>
          </a:p>
          <a:p>
            <a:pPr>
              <a:buFontTx/>
              <a:buChar char="•"/>
              <a:tabLst>
                <a:tab pos="357077" algn="l"/>
                <a:tab pos="806200" algn="l"/>
                <a:tab pos="1255322" algn="l"/>
                <a:tab pos="1704445" algn="l"/>
                <a:tab pos="2153568" algn="l"/>
                <a:tab pos="2602690" algn="l"/>
                <a:tab pos="3051813" algn="l"/>
                <a:tab pos="3500936" algn="l"/>
                <a:tab pos="3950059" algn="l"/>
                <a:tab pos="4399182" algn="l"/>
                <a:tab pos="4848305" algn="l"/>
                <a:tab pos="5297428" algn="l"/>
                <a:tab pos="5746550" algn="l"/>
                <a:tab pos="6195673" algn="l"/>
                <a:tab pos="6644796" algn="l"/>
                <a:tab pos="7093918" algn="l"/>
                <a:tab pos="7543041" algn="l"/>
                <a:tab pos="7992163" algn="l"/>
                <a:tab pos="8441287" algn="l"/>
                <a:tab pos="8890409" algn="l"/>
              </a:tabLst>
            </a:pPr>
            <a:r>
              <a:rPr lang="en-GB" dirty="0" err="1"/>
              <a:t>Král</a:t>
            </a:r>
            <a:r>
              <a:rPr lang="en-GB" dirty="0"/>
              <a:t> Carl XVI </a:t>
            </a:r>
            <a:r>
              <a:rPr lang="en-GB" dirty="0" err="1"/>
              <a:t>Gustaf</a:t>
            </a:r>
            <a:endParaRPr lang="en-GB" dirty="0"/>
          </a:p>
          <a:p>
            <a:pPr>
              <a:buNone/>
              <a:tabLst>
                <a:tab pos="357077" algn="l"/>
                <a:tab pos="806200" algn="l"/>
                <a:tab pos="1255322" algn="l"/>
                <a:tab pos="1704445" algn="l"/>
                <a:tab pos="2153568" algn="l"/>
                <a:tab pos="2602690" algn="l"/>
                <a:tab pos="3051813" algn="l"/>
                <a:tab pos="3500936" algn="l"/>
                <a:tab pos="3950059" algn="l"/>
                <a:tab pos="4399182" algn="l"/>
                <a:tab pos="4848305" algn="l"/>
                <a:tab pos="5297428" algn="l"/>
                <a:tab pos="5746550" algn="l"/>
                <a:tab pos="6195673" algn="l"/>
                <a:tab pos="6644796" algn="l"/>
                <a:tab pos="7093918" algn="l"/>
                <a:tab pos="7543041" algn="l"/>
                <a:tab pos="7992163" algn="l"/>
                <a:tab pos="8441287" algn="l"/>
                <a:tab pos="8890409" algn="l"/>
              </a:tabLst>
            </a:pPr>
            <a:endParaRPr lang="en-GB" dirty="0"/>
          </a:p>
        </p:txBody>
      </p:sp>
      <p:sp>
        <p:nvSpPr>
          <p:cNvPr id="6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F74D308-678B-49AB-BB9B-0B021155F0F1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2" y="180975"/>
            <a:ext cx="3090863" cy="737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Žádost o p</a:t>
            </a:r>
            <a:r>
              <a:rPr lang="en-GB" dirty="0" err="1" smtClean="0">
                <a:solidFill>
                  <a:schemeClr val="tx1"/>
                </a:solidFill>
              </a:rPr>
              <a:t>rác</a:t>
            </a:r>
            <a:r>
              <a:rPr lang="cs-CZ" dirty="0" smtClean="0">
                <a:solidFill>
                  <a:schemeClr val="tx1"/>
                </a:solidFill>
              </a:rPr>
              <a:t>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</a:t>
            </a:r>
            <a:r>
              <a:rPr lang="sv-SE" dirty="0" err="1" smtClean="0"/>
              <a:t>ka</a:t>
            </a:r>
            <a:r>
              <a:rPr lang="cs-CZ" dirty="0" smtClean="0"/>
              <a:t>rie, Vik-UL, underl</a:t>
            </a:r>
            <a:r>
              <a:rPr lang="sv-SE" dirty="0" err="1" smtClean="0"/>
              <a:t>äkare</a:t>
            </a:r>
            <a:r>
              <a:rPr lang="sv-SE" dirty="0" smtClean="0"/>
              <a:t>, AT, ST,</a:t>
            </a:r>
            <a:r>
              <a:rPr lang="cs-CZ" dirty="0" smtClean="0"/>
              <a:t> (</a:t>
            </a:r>
            <a:r>
              <a:rPr lang="sv-SE" dirty="0" smtClean="0"/>
              <a:t>specialist</a:t>
            </a:r>
            <a:r>
              <a:rPr lang="cs-CZ" dirty="0" smtClean="0"/>
              <a:t>)</a:t>
            </a:r>
          </a:p>
          <a:p>
            <a:r>
              <a:rPr lang="cs-CZ" dirty="0" smtClean="0"/>
              <a:t>Zkušební doba</a:t>
            </a:r>
            <a:r>
              <a:rPr lang="sv-SE" dirty="0" smtClean="0"/>
              <a:t> (vikarie)</a:t>
            </a:r>
            <a:r>
              <a:rPr lang="cs-CZ" dirty="0" smtClean="0"/>
              <a:t> </a:t>
            </a:r>
            <a:r>
              <a:rPr lang="sv-SE" dirty="0" smtClean="0"/>
              <a:t>=&gt; ST</a:t>
            </a:r>
          </a:p>
          <a:p>
            <a:r>
              <a:rPr lang="sv-SE" dirty="0" err="1" smtClean="0"/>
              <a:t>Zkr</a:t>
            </a:r>
            <a:r>
              <a:rPr lang="cs-CZ" dirty="0" smtClean="0"/>
              <a:t>ácené AT – 6m</a:t>
            </a:r>
            <a:r>
              <a:rPr lang="sv-SE" dirty="0" smtClean="0"/>
              <a:t> (Värmland)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smtClean="0"/>
              <a:t>Nic v angličtině !</a:t>
            </a:r>
          </a:p>
          <a:p>
            <a:pPr lvl="1"/>
            <a:r>
              <a:rPr lang="cs-CZ" dirty="0" smtClean="0"/>
              <a:t>CV a motivační dopis standardní formou</a:t>
            </a:r>
          </a:p>
          <a:p>
            <a:pPr lvl="1"/>
            <a:r>
              <a:rPr lang="cs-CZ" dirty="0" smtClean="0"/>
              <a:t>Lépe ze Švédska</a:t>
            </a:r>
          </a:p>
          <a:p>
            <a:pPr lvl="1"/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>
              <a:buNone/>
            </a:pPr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90B-8964-4653-923A-164B6CEEB8A0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Práce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4400" dirty="0" smtClean="0"/>
              <a:t>Osobní kontakty (stáže</a:t>
            </a:r>
            <a:r>
              <a:rPr lang="cs-CZ" sz="4000" dirty="0" smtClean="0"/>
              <a:t>)</a:t>
            </a:r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/>
              <a:t>Kontakty na místě (ťukačka na dveře)</a:t>
            </a:r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dirty="0" smtClean="0"/>
              <a:t>Lokální nabídky (regionální web, krajské úřady)</a:t>
            </a:r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2400" dirty="0" smtClean="0"/>
              <a:t>Celostátní</a:t>
            </a:r>
          </a:p>
          <a:p>
            <a:pPr lvl="1"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2400" dirty="0" smtClean="0"/>
              <a:t>Pracovní úřad </a:t>
            </a:r>
            <a:r>
              <a:rPr lang="en-GB" sz="2400" dirty="0" smtClean="0">
                <a:hlinkClick r:id="rId3"/>
              </a:rPr>
              <a:t>www.arbetsformedlingen.se</a:t>
            </a:r>
            <a:endParaRPr lang="cs-CZ" sz="2400" dirty="0" smtClean="0"/>
          </a:p>
          <a:p>
            <a:pPr lvl="1">
              <a:lnSpc>
                <a:spcPct val="83000"/>
              </a:lnSpc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sz="2400" dirty="0" err="1" smtClean="0"/>
              <a:t>Läkartidningen</a:t>
            </a:r>
            <a:r>
              <a:rPr lang="en-GB" sz="2400" dirty="0" smtClean="0"/>
              <a:t>  - </a:t>
            </a:r>
            <a:r>
              <a:rPr lang="en-GB" sz="2400" dirty="0" smtClean="0">
                <a:hlinkClick r:id="rId4"/>
              </a:rPr>
              <a:t>http://jobb.lakartidningen.se/</a:t>
            </a:r>
          </a:p>
          <a:p>
            <a:pPr lvl="1">
              <a:lnSpc>
                <a:spcPct val="83000"/>
              </a:lnSpc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sz="2400" dirty="0" err="1" smtClean="0"/>
              <a:t>Dagens</a:t>
            </a:r>
            <a:r>
              <a:rPr lang="en-GB" sz="2400" dirty="0" smtClean="0"/>
              <a:t> </a:t>
            </a:r>
            <a:r>
              <a:rPr lang="en-GB" sz="2400" dirty="0" err="1" smtClean="0"/>
              <a:t>medicin</a:t>
            </a:r>
            <a:r>
              <a:rPr lang="en-GB" sz="2400" dirty="0" smtClean="0"/>
              <a:t> - </a:t>
            </a:r>
            <a:r>
              <a:rPr lang="en-GB" sz="2400" dirty="0" smtClean="0">
                <a:hlinkClick r:id="rId5"/>
              </a:rPr>
              <a:t>http://www.dagensmedicin.se</a:t>
            </a:r>
            <a:endParaRPr lang="cs-CZ" sz="2400" dirty="0" smtClean="0"/>
          </a:p>
          <a:p>
            <a:pPr>
              <a:lnSpc>
                <a:spcPct val="83000"/>
              </a:lnSpc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/>
              <a:t> </a:t>
            </a:r>
            <a:r>
              <a:rPr lang="cs-CZ" sz="3600" u="sng" dirty="0" smtClean="0"/>
              <a:t>Specialisti</a:t>
            </a:r>
            <a:r>
              <a:rPr lang="cs-CZ" sz="3600" dirty="0" smtClean="0"/>
              <a:t> – přes agentury</a:t>
            </a:r>
            <a:endParaRPr lang="en-GB" sz="3600" dirty="0" smtClean="0"/>
          </a:p>
          <a:p>
            <a:pPr lvl="1"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sz="2400" dirty="0">
              <a:hlinkClick r:id="rId3"/>
            </a:endParaRPr>
          </a:p>
          <a:p>
            <a:pPr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6544-EBCC-4898-990A-484A904E1F06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  <p:bldP spid="3072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Kolik praxe 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83000"/>
              </a:lnSpc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/>
              <a:t>Absolvent</a:t>
            </a:r>
            <a:r>
              <a:rPr lang="cs-CZ" sz="3600" dirty="0" smtClean="0">
                <a:solidFill>
                  <a:srgbClr val="FFFFFF"/>
                </a:solidFill>
              </a:rPr>
              <a:t>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+ tabula rasa, vhodné pro PL</a:t>
            </a:r>
          </a:p>
          <a:p>
            <a:pPr>
              <a:lnSpc>
                <a:spcPct val="83000"/>
              </a:lnSpc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>
                <a:solidFill>
                  <a:srgbClr val="92D050"/>
                </a:solidFill>
              </a:rPr>
              <a:t>						</a:t>
            </a:r>
            <a:r>
              <a:rPr lang="cs-CZ" sz="3600" dirty="0" smtClean="0">
                <a:solidFill>
                  <a:srgbClr val="FF0000"/>
                </a:solidFill>
              </a:rPr>
              <a:t>-</a:t>
            </a:r>
            <a:r>
              <a:rPr lang="cs-CZ" sz="3600" dirty="0" smtClean="0">
                <a:solidFill>
                  <a:srgbClr val="92D05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horší šance v jiných oborech</a:t>
            </a:r>
            <a:r>
              <a:rPr lang="cs-CZ" sz="3600" dirty="0" smtClean="0">
                <a:solidFill>
                  <a:srgbClr val="92D050"/>
                </a:solidFill>
              </a:rPr>
              <a:t> </a:t>
            </a:r>
          </a:p>
          <a:p>
            <a:pPr>
              <a:lnSpc>
                <a:spcPct val="83000"/>
              </a:lnSpc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/>
              <a:t>1-3 roky   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+ samostatnost v ambulanci </a:t>
            </a:r>
          </a:p>
          <a:p>
            <a:pPr>
              <a:lnSpc>
                <a:spcPct val="83000"/>
              </a:lnSpc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>
                <a:solidFill>
                  <a:srgbClr val="92D050"/>
                </a:solidFill>
              </a:rPr>
              <a:t>						</a:t>
            </a:r>
            <a:r>
              <a:rPr lang="cs-CZ" sz="3600" dirty="0" smtClean="0">
                <a:solidFill>
                  <a:srgbClr val="FFC000"/>
                </a:solidFill>
              </a:rPr>
              <a:t>+ šance ve spec. oborech</a:t>
            </a:r>
          </a:p>
          <a:p>
            <a:pPr>
              <a:lnSpc>
                <a:spcPct val="83000"/>
              </a:lnSpc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/>
              <a:t>4-5 let – počkat do atestace, pak </a:t>
            </a:r>
            <a:r>
              <a:rPr lang="cs-CZ" sz="3600" dirty="0" smtClean="0">
                <a:solidFill>
                  <a:schemeClr val="accent5">
                    <a:lumMod val="75000"/>
                  </a:schemeClr>
                </a:solidFill>
              </a:rPr>
              <a:t>neomezená nabídka event. agentury</a:t>
            </a:r>
          </a:p>
          <a:p>
            <a:pPr>
              <a:lnSpc>
                <a:spcPct val="83000"/>
              </a:lnSpc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/>
              <a:t>						</a:t>
            </a:r>
            <a:r>
              <a:rPr lang="cs-CZ" sz="3600" dirty="0" smtClean="0">
                <a:solidFill>
                  <a:srgbClr val="FF0000"/>
                </a:solidFill>
              </a:rPr>
              <a:t>- riziko zblbnutí v Česku</a:t>
            </a:r>
          </a:p>
          <a:p>
            <a:pPr>
              <a:lnSpc>
                <a:spcPct val="83000"/>
              </a:lnSpc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cs-CZ" sz="3600" dirty="0" smtClean="0">
                <a:solidFill>
                  <a:srgbClr val="92D050"/>
                </a:solidFill>
              </a:rPr>
              <a:t>			</a:t>
            </a:r>
            <a:r>
              <a:rPr lang="cs-CZ" sz="3600" dirty="0" smtClean="0"/>
              <a:t>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9E75-974C-4730-B249-F23EDA9B1FFC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3174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Bydlení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768478"/>
            <a:ext cx="9069388" cy="4989513"/>
          </a:xfrm>
          <a:ln/>
        </p:spPr>
        <p:txBody>
          <a:bodyPr/>
          <a:lstStyle/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Prázdniny</a:t>
            </a:r>
            <a:r>
              <a:rPr lang="en-GB" dirty="0"/>
              <a:t> (</a:t>
            </a:r>
            <a:r>
              <a:rPr lang="en-GB" dirty="0" err="1"/>
              <a:t>jazykovka</a:t>
            </a:r>
            <a:r>
              <a:rPr lang="en-GB" dirty="0"/>
              <a:t>)‏</a:t>
            </a:r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Andrahand</a:t>
            </a:r>
            <a:r>
              <a:rPr lang="en-GB" dirty="0"/>
              <a:t> – z </a:t>
            </a:r>
            <a:r>
              <a:rPr lang="en-GB" dirty="0" err="1"/>
              <a:t>druhé</a:t>
            </a:r>
            <a:r>
              <a:rPr lang="en-GB" dirty="0"/>
              <a:t> </a:t>
            </a:r>
            <a:r>
              <a:rPr lang="en-GB" dirty="0" err="1"/>
              <a:t>ruky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Förstahand</a:t>
            </a:r>
            <a:r>
              <a:rPr lang="en-GB" dirty="0"/>
              <a:t> – </a:t>
            </a:r>
            <a:r>
              <a:rPr lang="en-GB" dirty="0" err="1"/>
              <a:t>smlouva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/>
              <a:t>Koupě</a:t>
            </a:r>
            <a:endParaRPr lang="en-GB" dirty="0"/>
          </a:p>
          <a:p>
            <a:pPr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r>
              <a:rPr lang="en-GB" dirty="0" err="1" smtClean="0"/>
              <a:t>Blocket</a:t>
            </a:r>
            <a:r>
              <a:rPr lang="cs-CZ" dirty="0" smtClean="0"/>
              <a:t> </a:t>
            </a:r>
            <a:r>
              <a:rPr lang="en-GB" dirty="0" smtClean="0"/>
              <a:t> </a:t>
            </a:r>
            <a:r>
              <a:rPr lang="en-GB" dirty="0">
                <a:hlinkClick r:id="rId3"/>
              </a:rPr>
              <a:t>www.blocket.se</a:t>
            </a:r>
          </a:p>
          <a:p>
            <a:pPr>
              <a:buNone/>
              <a:tabLst>
                <a:tab pos="445949" algn="l"/>
                <a:tab pos="895072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89809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</a:tabLst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F5BE-7A71-4329-9096-972487FEDCA8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3277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1077578" algn="l"/>
                <a:tab pos="1344193" algn="l"/>
                <a:tab pos="1793318" algn="l"/>
                <a:tab pos="2242440" algn="l"/>
                <a:tab pos="2691563" algn="l"/>
                <a:tab pos="3140687" algn="l"/>
                <a:tab pos="3591396" algn="l"/>
                <a:tab pos="4038932" algn="l"/>
                <a:tab pos="4488053" algn="l"/>
                <a:tab pos="4937177" algn="l"/>
                <a:tab pos="5386299" algn="l"/>
                <a:tab pos="5835423" algn="l"/>
                <a:tab pos="6284545" algn="l"/>
                <a:tab pos="6733667" algn="l"/>
                <a:tab pos="7182791" algn="l"/>
                <a:tab pos="7631914" algn="l"/>
                <a:tab pos="8081036" algn="l"/>
                <a:tab pos="8530161" algn="l"/>
                <a:tab pos="8979282" algn="l"/>
                <a:tab pos="9428405" algn="l"/>
                <a:tab pos="9877526" algn="l"/>
              </a:tabLst>
            </a:pPr>
            <a:r>
              <a:rPr lang="en-GB" dirty="0" err="1">
                <a:solidFill>
                  <a:schemeClr val="tx1"/>
                </a:solidFill>
              </a:rPr>
              <a:t>Lycka</a:t>
            </a:r>
            <a:r>
              <a:rPr lang="en-GB" dirty="0">
                <a:solidFill>
                  <a:schemeClr val="tx1"/>
                </a:solidFill>
              </a:rPr>
              <a:t> till!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idx="1"/>
          </p:nvPr>
        </p:nvSpPr>
        <p:spPr>
          <a:xfrm>
            <a:off x="503237" y="6911975"/>
            <a:ext cx="9072563" cy="6477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sz="2800" dirty="0">
                <a:solidFill>
                  <a:schemeClr val="bg1"/>
                </a:solidFill>
              </a:rPr>
              <a:t>Kontakt:       </a:t>
            </a:r>
            <a:r>
              <a:rPr lang="cs-CZ" sz="2800" dirty="0">
                <a:solidFill>
                  <a:schemeClr val="bg1"/>
                </a:solidFill>
                <a:hlinkClick r:id="rId3"/>
              </a:rPr>
              <a:t>budy01@email.cz</a:t>
            </a:r>
            <a:r>
              <a:rPr lang="cs-CZ" sz="2800" dirty="0">
                <a:solidFill>
                  <a:schemeClr val="bg1"/>
                </a:solidFill>
              </a:rPr>
              <a:t>     +46 </a:t>
            </a:r>
            <a:r>
              <a:rPr lang="cs-CZ" sz="2800" dirty="0" smtClean="0">
                <a:solidFill>
                  <a:schemeClr val="bg1"/>
                </a:solidFill>
              </a:rPr>
              <a:t>761 66 33 68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97A2-E929-47D3-8A5C-C36FA1037D12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2161" y="7038975"/>
            <a:ext cx="3192463" cy="520700"/>
          </a:xfrm>
        </p:spPr>
        <p:txBody>
          <a:bodyPr/>
          <a:lstStyle/>
          <a:p>
            <a:r>
              <a:rPr lang="en-GB"/>
              <a:t>Co dál doktoři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4007" y="2074945"/>
            <a:ext cx="5852567" cy="4681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ČR vs. Švédsko</a:t>
            </a:r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566E-72E7-4D2E-8567-39CC55C31CCE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  <p:graphicFrame>
        <p:nvGraphicFramePr>
          <p:cNvPr id="58526" name="Group 158"/>
          <p:cNvGraphicFramePr>
            <a:graphicFrameLocks noGrp="1"/>
          </p:cNvGraphicFramePr>
          <p:nvPr/>
        </p:nvGraphicFramePr>
        <p:xfrm>
          <a:off x="360364" y="2107250"/>
          <a:ext cx="9501189" cy="4964217"/>
        </p:xfrm>
        <a:graphic>
          <a:graphicData uri="http://schemas.openxmlformats.org/drawingml/2006/table">
            <a:tbl>
              <a:tblPr/>
              <a:tblGrid>
                <a:gridCol w="4031877"/>
                <a:gridCol w="2302249"/>
                <a:gridCol w="3167063"/>
              </a:tblGrid>
              <a:tr h="0"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endParaRPr kumimoji="0" lang="cs-CZ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ČR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Švédsko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Rozloha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78 867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449 964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Počet obyvatel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10</a:t>
                      </a: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,5 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</a:t>
                      </a: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2012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)</a:t>
                      </a: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9</a:t>
                      </a: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,54 mil </a:t>
                      </a: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(2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0</a:t>
                      </a: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12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Hustota zalidnění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13</a:t>
                      </a: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/ km2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</a:t>
                      </a: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/ km2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8199"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GDP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per cap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ita - </a:t>
                      </a: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nominal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purchase power parity (USD)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20</a:t>
                      </a: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tis (39.)</a:t>
                      </a:r>
                    </a:p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26 tis (36.)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57 tis. 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(8.)</a:t>
                      </a:r>
                    </a:p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41 tis.(14.)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HDI 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(OSN 2009</a:t>
                      </a:r>
                      <a:r>
                        <a:rPr kumimoji="0" lang="sv-SE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/2010</a:t>
                      </a: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6363" marR="0" lvl="0" indent="-106363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FFFFFF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7" y="301625"/>
            <a:ext cx="9072563" cy="1263650"/>
          </a:xfrm>
          <a:ln/>
        </p:spPr>
        <p:txBody>
          <a:bodyPr/>
          <a:lstStyle/>
          <a:p>
            <a:pPr marL="836355" indent="22218">
              <a:tabLst>
                <a:tab pos="836355" algn="l"/>
                <a:tab pos="1102969" algn="l"/>
                <a:tab pos="1552092" algn="l"/>
                <a:tab pos="2001216" algn="l"/>
                <a:tab pos="2450337" algn="l"/>
                <a:tab pos="2899460" algn="l"/>
                <a:tab pos="3350171" algn="l"/>
                <a:tab pos="3797707" algn="l"/>
                <a:tab pos="4246830" algn="l"/>
                <a:tab pos="4695953" algn="l"/>
                <a:tab pos="5145075" algn="l"/>
                <a:tab pos="5594197" algn="l"/>
                <a:tab pos="6043319" algn="l"/>
                <a:tab pos="6492443" algn="l"/>
                <a:tab pos="6941566" algn="l"/>
                <a:tab pos="7390689" algn="l"/>
                <a:tab pos="7839812" algn="l"/>
                <a:tab pos="8288933" algn="l"/>
                <a:tab pos="8738057" algn="l"/>
                <a:tab pos="9187180" algn="l"/>
                <a:tab pos="9636303" algn="l"/>
              </a:tabLst>
            </a:pPr>
            <a:r>
              <a:rPr lang="en-GB" dirty="0" err="1">
                <a:solidFill>
                  <a:schemeClr val="tx1"/>
                </a:solidFill>
              </a:rPr>
              <a:t>Proč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Švédsko</a:t>
            </a:r>
            <a:r>
              <a:rPr lang="en-GB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04827" y="1768477"/>
            <a:ext cx="9072563" cy="4991100"/>
          </a:xfrm>
          <a:ln/>
        </p:spPr>
        <p:txBody>
          <a:bodyPr/>
          <a:lstStyle/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2004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volný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pracovní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trh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UK,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Irsko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Švédsko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 – celá EU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50 </a:t>
            </a:r>
            <a:r>
              <a:rPr lang="sv-S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%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lékař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ů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&gt; 50 let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Odchod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důchodu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900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lékařů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rok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Lékařské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vzdělání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ukončí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800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studentů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rok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Aktuální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potřeba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1600 nových lékařů/rok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buNone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AA2-B7B0-45BF-8F67-F4D206F69749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19138" y="6588128"/>
            <a:ext cx="89296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endParaRPr lang="sv-S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69388" cy="1260475"/>
          </a:xfrm>
          <a:ln/>
        </p:spPr>
        <p:txBody>
          <a:bodyPr>
            <a:normAutofit/>
          </a:bodyPr>
          <a:lstStyle/>
          <a:p>
            <a:pPr marL="760177" indent="99983">
              <a:tabLst>
                <a:tab pos="760177" algn="l"/>
                <a:tab pos="1026792" algn="l"/>
                <a:tab pos="1475916" algn="l"/>
                <a:tab pos="1925039" algn="l"/>
                <a:tab pos="2374161" algn="l"/>
                <a:tab pos="2823285" algn="l"/>
                <a:tab pos="3273994" algn="l"/>
                <a:tab pos="3721530" algn="l"/>
                <a:tab pos="4170653" algn="l"/>
                <a:tab pos="4619776" algn="l"/>
                <a:tab pos="5068899" algn="l"/>
                <a:tab pos="5518021" algn="l"/>
                <a:tab pos="5967143" algn="l"/>
                <a:tab pos="6416266" algn="l"/>
                <a:tab pos="6865389" algn="l"/>
                <a:tab pos="7314512" algn="l"/>
                <a:tab pos="7763636" algn="l"/>
                <a:tab pos="8212759" algn="l"/>
                <a:tab pos="8661880" algn="l"/>
                <a:tab pos="9111003" algn="l"/>
                <a:tab pos="9560127" algn="l"/>
              </a:tabLst>
            </a:pPr>
            <a:r>
              <a:rPr lang="en-GB" dirty="0" err="1">
                <a:solidFill>
                  <a:schemeClr val="tx1"/>
                </a:solidFill>
              </a:rPr>
              <a:t>Proč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Švédsko</a:t>
            </a:r>
            <a:r>
              <a:rPr lang="cs-CZ" dirty="0" smtClean="0">
                <a:solidFill>
                  <a:schemeClr val="tx1"/>
                </a:solidFill>
              </a:rPr>
              <a:t> 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4825" y="1768478"/>
            <a:ext cx="9069388" cy="4989513"/>
          </a:xfrm>
          <a:ln/>
        </p:spPr>
        <p:txBody>
          <a:bodyPr/>
          <a:lstStyle/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Ale ....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Legitimace 2011 – švédi 859, ostatní 1081 (!)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2011 přijato už 1400 studentů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7823" indent="-501495">
              <a:buNone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247A9-E4C0-4FE2-B659-A5F827CC0C9B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03808" y="251445"/>
            <a:ext cx="9072563" cy="125994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Penzisti vs. absolventi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AE12-B7AC-4086-B177-06BE6522B502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  <p:pic>
        <p:nvPicPr>
          <p:cNvPr id="5" name="Bildobjekt 4" descr="pensionavgå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040" y="1619597"/>
            <a:ext cx="4855457" cy="2832625"/>
          </a:xfrm>
          <a:prstGeom prst="rect">
            <a:avLst/>
          </a:prstGeom>
        </p:spPr>
      </p:pic>
      <p:pic>
        <p:nvPicPr>
          <p:cNvPr id="6" name="Bildobjekt 5" descr="rekryteringsbehov vs examin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8024" y="4499917"/>
            <a:ext cx="5713476" cy="25923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7" y="346075"/>
            <a:ext cx="9072563" cy="1174750"/>
          </a:xfrm>
          <a:ln/>
        </p:spPr>
        <p:txBody>
          <a:bodyPr>
            <a:normAutofit fontScale="90000"/>
          </a:bodyPr>
          <a:lstStyle/>
          <a:p>
            <a:pPr marL="760177" indent="99983">
              <a:tabLst>
                <a:tab pos="760177" algn="l"/>
                <a:tab pos="1026792" algn="l"/>
                <a:tab pos="1475916" algn="l"/>
                <a:tab pos="1925039" algn="l"/>
                <a:tab pos="2374161" algn="l"/>
                <a:tab pos="2823285" algn="l"/>
                <a:tab pos="3273994" algn="l"/>
                <a:tab pos="3721530" algn="l"/>
                <a:tab pos="4170653" algn="l"/>
                <a:tab pos="4619776" algn="l"/>
                <a:tab pos="5068899" algn="l"/>
                <a:tab pos="5518021" algn="l"/>
                <a:tab pos="5967143" algn="l"/>
                <a:tab pos="6416266" algn="l"/>
                <a:tab pos="6865389" algn="l"/>
                <a:tab pos="7314512" algn="l"/>
                <a:tab pos="7763636" algn="l"/>
                <a:tab pos="8212759" algn="l"/>
                <a:tab pos="8661880" algn="l"/>
                <a:tab pos="9111003" algn="l"/>
                <a:tab pos="9560127" algn="l"/>
              </a:tabLst>
            </a:pPr>
            <a:r>
              <a:rPr lang="en-GB" sz="4000" dirty="0" err="1">
                <a:solidFill>
                  <a:schemeClr val="tx1"/>
                </a:solidFill>
              </a:rPr>
              <a:t>Proč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Švédsko</a:t>
            </a:r>
            <a:r>
              <a:rPr lang="en-GB" sz="4000" dirty="0">
                <a:solidFill>
                  <a:schemeClr val="tx1"/>
                </a:solidFill>
              </a:rPr>
              <a:t> ? - </a:t>
            </a:r>
            <a:r>
              <a:rPr lang="en-GB" sz="4000" dirty="0" err="1">
                <a:solidFill>
                  <a:schemeClr val="tx1"/>
                </a:solidFill>
              </a:rPr>
              <a:t>Nedostatek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lékařů</a:t>
            </a: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04827" y="1768478"/>
            <a:ext cx="9072563" cy="4900613"/>
          </a:xfrm>
          <a:ln/>
        </p:spPr>
        <p:txBody>
          <a:bodyPr/>
          <a:lstStyle/>
          <a:p>
            <a:pPr marL="607823" indent="-501495">
              <a:buNone/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Vektory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Vesnice &gt;&gt;&gt; město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Sever &gt;&gt;&gt; Jih </a:t>
            </a:r>
          </a:p>
          <a:p>
            <a:pPr marL="607823" indent="-501495">
              <a:tabLst>
                <a:tab pos="623696" algn="l"/>
                <a:tab pos="1072816" algn="l"/>
                <a:tab pos="1521940" algn="l"/>
                <a:tab pos="1971060" algn="l"/>
                <a:tab pos="2420185" algn="l"/>
                <a:tab pos="2869307" algn="l"/>
                <a:tab pos="3318431" algn="l"/>
                <a:tab pos="3767553" algn="l"/>
                <a:tab pos="4216677" algn="l"/>
                <a:tab pos="4665798" algn="l"/>
                <a:tab pos="5114922" algn="l"/>
                <a:tab pos="5564046" algn="l"/>
                <a:tab pos="6013168" algn="l"/>
                <a:tab pos="6462290" algn="l"/>
                <a:tab pos="6911413" algn="l"/>
                <a:tab pos="7360534" algn="l"/>
                <a:tab pos="7809659" algn="l"/>
                <a:tab pos="8258782" algn="l"/>
                <a:tab pos="8707904" algn="l"/>
                <a:tab pos="9157028" algn="l"/>
              </a:tabLst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Praktický lékař, radiolog, psychiatr &gt;&gt;&gt; Specializované obory (chirurgie, interna, pediatrie) &gt;&gt;&gt; superspecializace (plastika...)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B756-B246-4A6F-A0B9-0AB34A86EF9A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 dál doktoři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alg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223888" y="706033"/>
            <a:ext cx="7992888" cy="5914736"/>
          </a:xfrm>
        </p:spPr>
      </p:pic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B94B7CD-4E36-4E25-9A8E-0466E6B20B4D}" type="datetime1">
              <a:rPr lang="sv-SE" smtClean="0"/>
              <a:pPr/>
              <a:t>2013-03-04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Co dál doktoři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1111</TotalTime>
  <Words>1465</Words>
  <Application>Microsoft Office PowerPoint</Application>
  <PresentationFormat>Vlastní</PresentationFormat>
  <Paragraphs>386</Paragraphs>
  <Slides>34</Slides>
  <Notes>24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Flöde</vt:lpstr>
      <vt:lpstr>1_Flöde</vt:lpstr>
      <vt:lpstr>Prezentace aplikace PowerPoint</vt:lpstr>
      <vt:lpstr>Prezentace aplikace PowerPoint</vt:lpstr>
      <vt:lpstr>Švédsko</vt:lpstr>
      <vt:lpstr>ČR vs. Švédsko</vt:lpstr>
      <vt:lpstr>Proč Švédsko ?</vt:lpstr>
      <vt:lpstr>Proč Švédsko ?</vt:lpstr>
      <vt:lpstr>Penzisti vs. absolventi</vt:lpstr>
      <vt:lpstr>Proč Švédsko ? - Nedostatek lékařů </vt:lpstr>
      <vt:lpstr>Prezentace aplikace PowerPoint</vt:lpstr>
      <vt:lpstr>Proč Švédsko ? - Lékařská legitimace </vt:lpstr>
      <vt:lpstr>Proč Švédsko ? - Platové podmínky</vt:lpstr>
      <vt:lpstr>Prezentace aplikace PowerPoint</vt:lpstr>
      <vt:lpstr>Vzdělávací systém</vt:lpstr>
      <vt:lpstr>Vzdělávací systém</vt:lpstr>
      <vt:lpstr>ST läkare </vt:lpstr>
      <vt:lpstr>Proč Švédsko ? - Pracovní prostředí </vt:lpstr>
      <vt:lpstr>Proč Švédsko ? - Společnost </vt:lpstr>
      <vt:lpstr>Proč ne Švédsko? </vt:lpstr>
      <vt:lpstr>http://aussieclouds.appspot.com/sweden/youknow.html</vt:lpstr>
      <vt:lpstr>Bensträck !</vt:lpstr>
      <vt:lpstr>Jak na to</vt:lpstr>
      <vt:lpstr>Lékařská legitimace</vt:lpstr>
      <vt:lpstr>Lékařská legitimace</vt:lpstr>
      <vt:lpstr>1) Profesní bezúhonnost</vt:lpstr>
      <vt:lpstr>2) Konformita</vt:lpstr>
      <vt:lpstr>3) Kopie pasu</vt:lpstr>
      <vt:lpstr>4) Kopie diplomu</vt:lpstr>
      <vt:lpstr>5) Žádost Socialstyrelsen</vt:lpstr>
      <vt:lpstr>Jazyk</vt:lpstr>
      <vt:lpstr>Žádost o práci</vt:lpstr>
      <vt:lpstr>Práce</vt:lpstr>
      <vt:lpstr>Kolik praxe ?</vt:lpstr>
      <vt:lpstr>Bydlení</vt:lpstr>
      <vt:lpstr>Lycka till!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Misa</dc:creator>
  <cp:lastModifiedBy>Rut_Fialova</cp:lastModifiedBy>
  <cp:revision>74</cp:revision>
  <dcterms:modified xsi:type="dcterms:W3CDTF">2013-03-04T10:03:54Z</dcterms:modified>
</cp:coreProperties>
</file>